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9" roundtripDataSignature="AMtx7mjZlLDAh5b5noG9WVef58BJOx3Hd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customschemas.google.com/relationships/presentationmetadata" Target="metadata"/><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 name="Shape 145"/>
        <p:cNvGrpSpPr/>
        <p:nvPr/>
      </p:nvGrpSpPr>
      <p:grpSpPr>
        <a:xfrm>
          <a:off x="0" y="0"/>
          <a:ext cx="0" cy="0"/>
          <a:chOff x="0" y="0"/>
          <a:chExt cx="0" cy="0"/>
        </a:xfrm>
      </p:grpSpPr>
      <p:sp>
        <p:nvSpPr>
          <p:cNvPr id="146" name="Google Shape;146;g8a1228b131_0_3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8a1228b131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8a1228b131_0_4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8a1228b131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g895813d89d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895813d89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Google Shape;173;g8a12fdc81c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g8a12fdc81c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8a12fdc81c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g8a12fdc81c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Google Shape;102;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g8ab2292594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8ab229259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g8a1228b131_0_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8a1228b131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g8a1228b131_0_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8a1228b131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8a1228b131_0_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8a1228b131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Google Shape;139;g8a1228b131_0_3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8a1228b131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iapositiva titolo" type="title">
  <p:cSld name="TITLE">
    <p:spTree>
      <p:nvGrpSpPr>
        <p:cNvPr id="11" name="Shape 11"/>
        <p:cNvGrpSpPr/>
        <p:nvPr/>
      </p:nvGrpSpPr>
      <p:grpSpPr>
        <a:xfrm>
          <a:off x="0" y="0"/>
          <a:ext cx="0" cy="0"/>
          <a:chOff x="0" y="0"/>
          <a:chExt cx="0" cy="0"/>
        </a:xfrm>
      </p:grpSpPr>
      <p:sp>
        <p:nvSpPr>
          <p:cNvPr id="12" name="Google Shape;12;p17"/>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17"/>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olo e testo verticale" type="vertTx">
  <p:cSld name="VERTICAL_TEXT">
    <p:spTree>
      <p:nvGrpSpPr>
        <p:cNvPr id="68" name="Shape 68"/>
        <p:cNvGrpSpPr/>
        <p:nvPr/>
      </p:nvGrpSpPr>
      <p:grpSpPr>
        <a:xfrm>
          <a:off x="0" y="0"/>
          <a:ext cx="0" cy="0"/>
          <a:chOff x="0" y="0"/>
          <a:chExt cx="0" cy="0"/>
        </a:xfrm>
      </p:grpSpPr>
      <p:sp>
        <p:nvSpPr>
          <p:cNvPr id="69" name="Google Shape;69;p2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26"/>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olo e testo verticale" type="vertTitleAndTx">
  <p:cSld name="VERTICAL_TITLE_AND_VERTICAL_TEXT">
    <p:spTree>
      <p:nvGrpSpPr>
        <p:cNvPr id="74" name="Shape 74"/>
        <p:cNvGrpSpPr/>
        <p:nvPr/>
      </p:nvGrpSpPr>
      <p:grpSpPr>
        <a:xfrm>
          <a:off x="0" y="0"/>
          <a:ext cx="0" cy="0"/>
          <a:chOff x="0" y="0"/>
          <a:chExt cx="0" cy="0"/>
        </a:xfrm>
      </p:grpSpPr>
      <p:sp>
        <p:nvSpPr>
          <p:cNvPr id="75" name="Google Shape;75;p27"/>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27"/>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uto con didascalia" type="objTx">
  <p:cSld name="OBJECT_WITH_CAPTION_TEXT">
    <p:spTree>
      <p:nvGrpSpPr>
        <p:cNvPr id="17" name="Shape 17"/>
        <p:cNvGrpSpPr/>
        <p:nvPr/>
      </p:nvGrpSpPr>
      <p:grpSpPr>
        <a:xfrm>
          <a:off x="0" y="0"/>
          <a:ext cx="0" cy="0"/>
          <a:chOff x="0" y="0"/>
          <a:chExt cx="0" cy="0"/>
        </a:xfrm>
      </p:grpSpPr>
      <p:sp>
        <p:nvSpPr>
          <p:cNvPr id="18" name="Google Shape;18;p18"/>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18"/>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20" name="Google Shape;20;p18"/>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21" name="Google Shape;21;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olo e contenuto" type="obj">
  <p:cSld name="OBJECT">
    <p:spTree>
      <p:nvGrpSpPr>
        <p:cNvPr id="24" name="Shape 24"/>
        <p:cNvGrpSpPr/>
        <p:nvPr/>
      </p:nvGrpSpPr>
      <p:grpSpPr>
        <a:xfrm>
          <a:off x="0" y="0"/>
          <a:ext cx="0" cy="0"/>
          <a:chOff x="0" y="0"/>
          <a:chExt cx="0" cy="0"/>
        </a:xfrm>
      </p:grpSpPr>
      <p:sp>
        <p:nvSpPr>
          <p:cNvPr id="25" name="Google Shape;25;p1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6" name="Google Shape;26;p1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7" name="Google Shape;27;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ntestazione sezione" type="secHead">
  <p:cSld name="SECTION_HEADER">
    <p:spTree>
      <p:nvGrpSpPr>
        <p:cNvPr id="30" name="Shape 30"/>
        <p:cNvGrpSpPr/>
        <p:nvPr/>
      </p:nvGrpSpPr>
      <p:grpSpPr>
        <a:xfrm>
          <a:off x="0" y="0"/>
          <a:ext cx="0" cy="0"/>
          <a:chOff x="0" y="0"/>
          <a:chExt cx="0" cy="0"/>
        </a:xfrm>
      </p:grpSpPr>
      <p:sp>
        <p:nvSpPr>
          <p:cNvPr id="31" name="Google Shape;31;p20"/>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20"/>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3" name="Google Shape;33;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Due contenuti" type="twoObj">
  <p:cSld name="TWO_OBJECTS">
    <p:spTree>
      <p:nvGrpSpPr>
        <p:cNvPr id="36" name="Shape 36"/>
        <p:cNvGrpSpPr/>
        <p:nvPr/>
      </p:nvGrpSpPr>
      <p:grpSpPr>
        <a:xfrm>
          <a:off x="0" y="0"/>
          <a:ext cx="0" cy="0"/>
          <a:chOff x="0" y="0"/>
          <a:chExt cx="0" cy="0"/>
        </a:xfrm>
      </p:grpSpPr>
      <p:sp>
        <p:nvSpPr>
          <p:cNvPr id="37" name="Google Shape;37;p2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21"/>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9" name="Google Shape;39;p21"/>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fronto" type="twoTxTwoObj">
  <p:cSld name="TWO_OBJECTS_WITH_TEXT">
    <p:spTree>
      <p:nvGrpSpPr>
        <p:cNvPr id="43" name="Shape 43"/>
        <p:cNvGrpSpPr/>
        <p:nvPr/>
      </p:nvGrpSpPr>
      <p:grpSpPr>
        <a:xfrm>
          <a:off x="0" y="0"/>
          <a:ext cx="0" cy="0"/>
          <a:chOff x="0" y="0"/>
          <a:chExt cx="0" cy="0"/>
        </a:xfrm>
      </p:grpSpPr>
      <p:sp>
        <p:nvSpPr>
          <p:cNvPr id="44" name="Google Shape;44;p22"/>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 name="Google Shape;45;p22"/>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6" name="Google Shape;46;p22"/>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7" name="Google Shape;47;p22"/>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8" name="Google Shape;48;p22"/>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9" name="Google Shape;49;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olo titolo" type="titleOnly">
  <p:cSld name="TITLE_ONLY">
    <p:spTree>
      <p:nvGrpSpPr>
        <p:cNvPr id="52" name="Shape 52"/>
        <p:cNvGrpSpPr/>
        <p:nvPr/>
      </p:nvGrpSpPr>
      <p:grpSpPr>
        <a:xfrm>
          <a:off x="0" y="0"/>
          <a:ext cx="0" cy="0"/>
          <a:chOff x="0" y="0"/>
          <a:chExt cx="0" cy="0"/>
        </a:xfrm>
      </p:grpSpPr>
      <p:sp>
        <p:nvSpPr>
          <p:cNvPr id="53" name="Google Shape;53;p2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uota" type="blank">
  <p:cSld name="BLANK">
    <p:spTree>
      <p:nvGrpSpPr>
        <p:cNvPr id="57" name="Shape 57"/>
        <p:cNvGrpSpPr/>
        <p:nvPr/>
      </p:nvGrpSpPr>
      <p:grpSpPr>
        <a:xfrm>
          <a:off x="0" y="0"/>
          <a:ext cx="0" cy="0"/>
          <a:chOff x="0" y="0"/>
          <a:chExt cx="0" cy="0"/>
        </a:xfrm>
      </p:grpSpPr>
      <p:sp>
        <p:nvSpPr>
          <p:cNvPr id="58" name="Google Shape;58;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Immagine con didascalia" type="picTx">
  <p:cSld name="PICTURE_WITH_CAPTION_TEXT">
    <p:spTree>
      <p:nvGrpSpPr>
        <p:cNvPr id="61" name="Shape 61"/>
        <p:cNvGrpSpPr/>
        <p:nvPr/>
      </p:nvGrpSpPr>
      <p:grpSpPr>
        <a:xfrm>
          <a:off x="0" y="0"/>
          <a:ext cx="0" cy="0"/>
          <a:chOff x="0" y="0"/>
          <a:chExt cx="0" cy="0"/>
        </a:xfrm>
      </p:grpSpPr>
      <p:sp>
        <p:nvSpPr>
          <p:cNvPr id="62" name="Google Shape;62;p2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25"/>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4" name="Google Shape;64;p25"/>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
        <p:nvSpPr>
          <p:cNvPr id="6" name="Google Shape;6;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it-IT"/>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8.jp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docs.google.com/document/d/18TnJa2cCu_VoxJwkv78VCzhQLbM-qdH1xC1394PH774/edi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www.cbt.biblioteche.provincia.tn.it/oseegenius/" TargetMode="Externa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3.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jp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 name="Shape 83"/>
        <p:cNvGrpSpPr/>
        <p:nvPr/>
      </p:nvGrpSpPr>
      <p:grpSpPr>
        <a:xfrm>
          <a:off x="0" y="0"/>
          <a:ext cx="0" cy="0"/>
          <a:chOff x="0" y="0"/>
          <a:chExt cx="0" cy="0"/>
        </a:xfrm>
      </p:grpSpPr>
      <p:sp>
        <p:nvSpPr>
          <p:cNvPr id="84" name="Google Shape;84;p1"/>
          <p:cNvSpPr txBox="1"/>
          <p:nvPr>
            <p:ph type="ctrTitle"/>
          </p:nvPr>
        </p:nvSpPr>
        <p:spPr>
          <a:xfrm>
            <a:off x="1524000" y="890313"/>
            <a:ext cx="9144000" cy="238770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6000"/>
              <a:buFont typeface="Calibri"/>
              <a:buNone/>
            </a:pPr>
            <a:r>
              <a:rPr lang="it-IT"/>
              <a:t>LIBRI PER L’ESTATE 2020</a:t>
            </a:r>
            <a:endParaRPr/>
          </a:p>
        </p:txBody>
      </p:sp>
      <p:sp>
        <p:nvSpPr>
          <p:cNvPr id="85" name="Google Shape;85;p1"/>
          <p:cNvSpPr txBox="1"/>
          <p:nvPr>
            <p:ph idx="1" type="subTitle"/>
          </p:nvPr>
        </p:nvSpPr>
        <p:spPr>
          <a:xfrm>
            <a:off x="1524000" y="5473013"/>
            <a:ext cx="9144000" cy="16557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1"/>
              </a:buClr>
              <a:buSzPts val="2400"/>
              <a:buNone/>
            </a:pPr>
            <a:r>
              <a:rPr lang="it-IT" sz="3200"/>
              <a:t>COMPITI DI ITALIANO</a:t>
            </a:r>
            <a:endParaRPr sz="3200"/>
          </a:p>
          <a:p>
            <a:pPr indent="0" lvl="0" marL="0" rtl="0" algn="ctr">
              <a:lnSpc>
                <a:spcPct val="100000"/>
              </a:lnSpc>
              <a:spcBef>
                <a:spcPts val="0"/>
              </a:spcBef>
              <a:spcAft>
                <a:spcPts val="0"/>
              </a:spcAft>
              <a:buClr>
                <a:schemeClr val="dk1"/>
              </a:buClr>
              <a:buSzPts val="2400"/>
              <a:buNone/>
            </a:pPr>
            <a:r>
              <a:rPr lang="it-IT"/>
              <a:t>I.F.P.A LEVICO TERME</a:t>
            </a:r>
            <a:endParaRPr/>
          </a:p>
        </p:txBody>
      </p:sp>
      <p:pic>
        <p:nvPicPr>
          <p:cNvPr id="86" name="Google Shape;86;p1"/>
          <p:cNvPicPr preferRelativeResize="0"/>
          <p:nvPr/>
        </p:nvPicPr>
        <p:blipFill>
          <a:blip r:embed="rId3">
            <a:alphaModFix/>
          </a:blip>
          <a:stretch>
            <a:fillRect/>
          </a:stretch>
        </p:blipFill>
        <p:spPr>
          <a:xfrm>
            <a:off x="3129200" y="1964450"/>
            <a:ext cx="5753100" cy="32385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8" name="Shape 148"/>
        <p:cNvGrpSpPr/>
        <p:nvPr/>
      </p:nvGrpSpPr>
      <p:grpSpPr>
        <a:xfrm>
          <a:off x="0" y="0"/>
          <a:ext cx="0" cy="0"/>
          <a:chOff x="0" y="0"/>
          <a:chExt cx="0" cy="0"/>
        </a:xfrm>
      </p:grpSpPr>
      <p:sp>
        <p:nvSpPr>
          <p:cNvPr id="149" name="Google Shape;149;g8a1228b131_0_39"/>
          <p:cNvSpPr txBox="1"/>
          <p:nvPr>
            <p:ph type="title"/>
          </p:nvPr>
        </p:nvSpPr>
        <p:spPr>
          <a:xfrm>
            <a:off x="865588" y="586125"/>
            <a:ext cx="3932100" cy="16002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it-IT"/>
              <a:t>Isaac Asimov</a:t>
            </a:r>
            <a:endParaRPr/>
          </a:p>
          <a:p>
            <a:pPr indent="0" lvl="0" marL="0" rtl="0" algn="l">
              <a:spcBef>
                <a:spcPts val="0"/>
              </a:spcBef>
              <a:spcAft>
                <a:spcPts val="0"/>
              </a:spcAft>
              <a:buNone/>
            </a:pPr>
            <a:r>
              <a:rPr i="1" lang="it-IT"/>
              <a:t>Io, Robot</a:t>
            </a:r>
            <a:r>
              <a:rPr lang="it-IT"/>
              <a:t> (1950)</a:t>
            </a:r>
            <a:endParaRPr/>
          </a:p>
        </p:txBody>
      </p:sp>
      <p:sp>
        <p:nvSpPr>
          <p:cNvPr id="150" name="Google Shape;150;g8a1228b131_0_39"/>
          <p:cNvSpPr txBox="1"/>
          <p:nvPr>
            <p:ph idx="2" type="body"/>
          </p:nvPr>
        </p:nvSpPr>
        <p:spPr>
          <a:xfrm>
            <a:off x="811275" y="1709325"/>
            <a:ext cx="5359800" cy="3183000"/>
          </a:xfrm>
          <a:prstGeom prst="rect">
            <a:avLst/>
          </a:prstGeom>
        </p:spPr>
        <p:txBody>
          <a:bodyPr anchorCtr="0" anchor="t" bIns="45700" lIns="91425" spcFirstLastPara="1" rIns="91425" wrap="square" tIns="45700">
            <a:noAutofit/>
          </a:bodyPr>
          <a:lstStyle/>
          <a:p>
            <a:pPr indent="0" lvl="0" marL="0" rtl="0" algn="just">
              <a:lnSpc>
                <a:spcPct val="115000"/>
              </a:lnSpc>
              <a:spcBef>
                <a:spcPts val="1000"/>
              </a:spcBef>
              <a:spcAft>
                <a:spcPts val="0"/>
              </a:spcAft>
              <a:buNone/>
            </a:pPr>
            <a:r>
              <a:rPr lang="it-IT" sz="1800">
                <a:solidFill>
                  <a:srgbClr val="333333"/>
                </a:solidFill>
                <a:highlight>
                  <a:srgbClr val="FFFFFF"/>
                </a:highlight>
                <a:latin typeface="Arial"/>
                <a:ea typeface="Arial"/>
                <a:cs typeface="Arial"/>
                <a:sym typeface="Arial"/>
              </a:rPr>
              <a:t>Questa celebre antologia raccoglie i migliori racconti che il più famoso scrittore di fantascienza di tutti i tempi ha dedicato ai robot. È proprio in questo libro che Asimov detta le tre Leggi della robotica, che regolano appunto il comportamento delle "macchine pensanti" e che da allora in poi sono alla base di tutta la letteratura del genere.</a:t>
            </a:r>
            <a:endParaRPr sz="1800">
              <a:latin typeface="Arial"/>
              <a:ea typeface="Arial"/>
              <a:cs typeface="Arial"/>
              <a:sym typeface="Arial"/>
            </a:endParaRPr>
          </a:p>
        </p:txBody>
      </p:sp>
      <p:pic>
        <p:nvPicPr>
          <p:cNvPr id="151" name="Google Shape;151;g8a1228b131_0_39"/>
          <p:cNvPicPr preferRelativeResize="0"/>
          <p:nvPr/>
        </p:nvPicPr>
        <p:blipFill>
          <a:blip r:embed="rId3">
            <a:alphaModFix/>
          </a:blip>
          <a:stretch>
            <a:fillRect/>
          </a:stretch>
        </p:blipFill>
        <p:spPr>
          <a:xfrm>
            <a:off x="7094725" y="125600"/>
            <a:ext cx="4316250" cy="6606800"/>
          </a:xfrm>
          <a:prstGeom prst="rect">
            <a:avLst/>
          </a:prstGeom>
          <a:noFill/>
          <a:ln>
            <a:noFill/>
          </a:ln>
        </p:spPr>
      </p:pic>
      <p:pic>
        <p:nvPicPr>
          <p:cNvPr id="152" name="Google Shape;152;g8a1228b131_0_39"/>
          <p:cNvPicPr preferRelativeResize="0"/>
          <p:nvPr/>
        </p:nvPicPr>
        <p:blipFill>
          <a:blip r:embed="rId4">
            <a:alphaModFix/>
          </a:blip>
          <a:stretch>
            <a:fillRect/>
          </a:stretch>
        </p:blipFill>
        <p:spPr>
          <a:xfrm>
            <a:off x="1633732" y="4319575"/>
            <a:ext cx="3714900" cy="20803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sp>
        <p:nvSpPr>
          <p:cNvPr id="157" name="Google Shape;157;g8a1228b131_0_48"/>
          <p:cNvSpPr txBox="1"/>
          <p:nvPr>
            <p:ph type="title"/>
          </p:nvPr>
        </p:nvSpPr>
        <p:spPr>
          <a:xfrm>
            <a:off x="839800" y="629525"/>
            <a:ext cx="7061100" cy="1956300"/>
          </a:xfrm>
          <a:prstGeom prst="rect">
            <a:avLst/>
          </a:prstGeom>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it-IT" sz="3000">
                <a:solidFill>
                  <a:srgbClr val="111111"/>
                </a:solidFill>
                <a:highlight>
                  <a:srgbClr val="FFFFFF"/>
                </a:highlight>
              </a:rPr>
              <a:t>Fredric Brown, </a:t>
            </a:r>
            <a:endParaRPr sz="3000">
              <a:solidFill>
                <a:srgbClr val="111111"/>
              </a:solidFill>
              <a:highlight>
                <a:srgbClr val="FFFFFF"/>
              </a:highlight>
            </a:endParaRPr>
          </a:p>
          <a:p>
            <a:pPr indent="0" lvl="0" marL="0" rtl="0" algn="l">
              <a:lnSpc>
                <a:spcPct val="100000"/>
              </a:lnSpc>
              <a:spcBef>
                <a:spcPts val="600"/>
              </a:spcBef>
              <a:spcAft>
                <a:spcPts val="0"/>
              </a:spcAft>
              <a:buClr>
                <a:schemeClr val="dk1"/>
              </a:buClr>
              <a:buSzPts val="1100"/>
              <a:buFont typeface="Arial"/>
              <a:buNone/>
            </a:pPr>
            <a:r>
              <a:rPr i="1" lang="it-IT" sz="3000">
                <a:solidFill>
                  <a:srgbClr val="111111"/>
                </a:solidFill>
                <a:highlight>
                  <a:srgbClr val="FFFFFF"/>
                </a:highlight>
              </a:rPr>
              <a:t>La sentinella e altri racconti di fantascienza</a:t>
            </a:r>
            <a:r>
              <a:rPr lang="it-IT" sz="3000">
                <a:solidFill>
                  <a:srgbClr val="111111"/>
                </a:solidFill>
                <a:highlight>
                  <a:srgbClr val="FFFFFF"/>
                </a:highlight>
              </a:rPr>
              <a:t> (2004)</a:t>
            </a:r>
            <a:endParaRPr sz="3000">
              <a:solidFill>
                <a:srgbClr val="111111"/>
              </a:solidFill>
              <a:highlight>
                <a:srgbClr val="FFFFFF"/>
              </a:highlight>
            </a:endParaRPr>
          </a:p>
          <a:p>
            <a:pPr indent="0" lvl="0" marL="0" rtl="0" algn="l">
              <a:spcBef>
                <a:spcPts val="600"/>
              </a:spcBef>
              <a:spcAft>
                <a:spcPts val="0"/>
              </a:spcAft>
              <a:buNone/>
            </a:pPr>
            <a:r>
              <a:t/>
            </a:r>
            <a:endParaRPr/>
          </a:p>
        </p:txBody>
      </p:sp>
      <p:sp>
        <p:nvSpPr>
          <p:cNvPr id="158" name="Google Shape;158;g8a1228b131_0_48"/>
          <p:cNvSpPr txBox="1"/>
          <p:nvPr>
            <p:ph idx="2" type="body"/>
          </p:nvPr>
        </p:nvSpPr>
        <p:spPr>
          <a:xfrm>
            <a:off x="698000" y="2341000"/>
            <a:ext cx="5514300" cy="3811500"/>
          </a:xfrm>
          <a:prstGeom prst="rect">
            <a:avLst/>
          </a:prstGeom>
        </p:spPr>
        <p:txBody>
          <a:bodyPr anchorCtr="0" anchor="t" bIns="45700" lIns="91425" spcFirstLastPara="1" rIns="91425" wrap="square" tIns="45700">
            <a:noAutofit/>
          </a:bodyPr>
          <a:lstStyle/>
          <a:p>
            <a:pPr indent="0" lvl="0" marL="0" rtl="0" algn="just">
              <a:lnSpc>
                <a:spcPct val="115000"/>
              </a:lnSpc>
              <a:spcBef>
                <a:spcPts val="1000"/>
              </a:spcBef>
              <a:spcAft>
                <a:spcPts val="0"/>
              </a:spcAft>
              <a:buNone/>
            </a:pPr>
            <a:r>
              <a:rPr lang="it-IT" sz="1800">
                <a:solidFill>
                  <a:srgbClr val="000000"/>
                </a:solidFill>
                <a:highlight>
                  <a:srgbClr val="FFFFFF"/>
                </a:highlight>
                <a:latin typeface="Arial"/>
                <a:ea typeface="Arial"/>
                <a:cs typeface="Arial"/>
                <a:sym typeface="Arial"/>
              </a:rPr>
              <a:t>Con uno stile lucido, tagliente e spesso imprevedibile, questi brevi racconti di fantascienza (scritti attorno al 1950) ci pongono davanti agli interrogativi creati dai grandi progressi della scienza e della tecnica: razzismo interplanetario, viaggi nel tempo, intelligenze artificiali forse troppo avanzate… </a:t>
            </a:r>
            <a:r>
              <a:rPr lang="it-IT" sz="1800">
                <a:solidFill>
                  <a:srgbClr val="000000"/>
                </a:solidFill>
                <a:latin typeface="Arial"/>
                <a:ea typeface="Arial"/>
                <a:cs typeface="Arial"/>
                <a:sym typeface="Arial"/>
              </a:rPr>
              <a:t>Pieni di tensione, questi racconti non mirano a dipingere meravigliosi mondi futuri, ma a sottolinearne gli aspetti più pericolosi e ambigui.</a:t>
            </a:r>
            <a:endParaRPr sz="1800">
              <a:solidFill>
                <a:srgbClr val="000000"/>
              </a:solidFill>
              <a:latin typeface="Arial"/>
              <a:ea typeface="Arial"/>
              <a:cs typeface="Arial"/>
              <a:sym typeface="Arial"/>
            </a:endParaRPr>
          </a:p>
        </p:txBody>
      </p:sp>
      <p:pic>
        <p:nvPicPr>
          <p:cNvPr id="159" name="Google Shape;159;g8a1228b131_0_48"/>
          <p:cNvPicPr preferRelativeResize="0"/>
          <p:nvPr/>
        </p:nvPicPr>
        <p:blipFill>
          <a:blip r:embed="rId3">
            <a:alphaModFix/>
          </a:blip>
          <a:stretch>
            <a:fillRect/>
          </a:stretch>
        </p:blipFill>
        <p:spPr>
          <a:xfrm>
            <a:off x="6639500" y="2341000"/>
            <a:ext cx="5155176" cy="28997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Google Shape;164;p15"/>
          <p:cNvSpPr txBox="1"/>
          <p:nvPr>
            <p:ph type="title"/>
          </p:nvPr>
        </p:nvSpPr>
        <p:spPr>
          <a:xfrm>
            <a:off x="283875" y="0"/>
            <a:ext cx="10515600" cy="132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lang="it-IT"/>
              <a:t>ATTIVITÀ</a:t>
            </a:r>
            <a:endParaRPr/>
          </a:p>
        </p:txBody>
      </p:sp>
      <p:sp>
        <p:nvSpPr>
          <p:cNvPr id="165" name="Google Shape;165;p15"/>
          <p:cNvSpPr txBox="1"/>
          <p:nvPr>
            <p:ph idx="1" type="body"/>
          </p:nvPr>
        </p:nvSpPr>
        <p:spPr>
          <a:xfrm>
            <a:off x="361225" y="780075"/>
            <a:ext cx="10515600" cy="4477200"/>
          </a:xfrm>
          <a:prstGeom prst="rect">
            <a:avLst/>
          </a:prstGeom>
          <a:noFill/>
          <a:ln>
            <a:noFill/>
          </a:ln>
        </p:spPr>
        <p:txBody>
          <a:bodyPr anchorCtr="0" anchor="t" bIns="45700" lIns="91425" spcFirstLastPara="1" rIns="91425" wrap="square" tIns="45700">
            <a:normAutofit/>
          </a:bodyPr>
          <a:lstStyle/>
          <a:p>
            <a:pPr indent="-90804" lvl="0" marL="228600" rtl="0" algn="l">
              <a:lnSpc>
                <a:spcPct val="70000"/>
              </a:lnSpc>
              <a:spcBef>
                <a:spcPts val="1000"/>
              </a:spcBef>
              <a:spcAft>
                <a:spcPts val="0"/>
              </a:spcAft>
              <a:buClr>
                <a:schemeClr val="dk1"/>
              </a:buClr>
              <a:buSzPts val="2170"/>
              <a:buNone/>
            </a:pPr>
            <a:r>
              <a:t/>
            </a:r>
            <a:endParaRPr sz="2270">
              <a:latin typeface="Arial"/>
              <a:ea typeface="Arial"/>
              <a:cs typeface="Arial"/>
              <a:sym typeface="Arial"/>
            </a:endParaRPr>
          </a:p>
          <a:p>
            <a:pPr indent="0" lvl="0" marL="228600" rtl="0" algn="l">
              <a:lnSpc>
                <a:spcPct val="115000"/>
              </a:lnSpc>
              <a:spcBef>
                <a:spcPts val="1000"/>
              </a:spcBef>
              <a:spcAft>
                <a:spcPts val="0"/>
              </a:spcAft>
              <a:buNone/>
            </a:pPr>
            <a:r>
              <a:rPr lang="it-IT" sz="2500">
                <a:latin typeface="Arial"/>
                <a:ea typeface="Arial"/>
                <a:cs typeface="Arial"/>
                <a:sym typeface="Arial"/>
              </a:rPr>
              <a:t>Svolgi i seguenti esercizi: sul quaderno, o se vuoi, su dei file che poi potrai caricare su un tuo padlet personalizzato (vedi punto 7)</a:t>
            </a:r>
            <a:endParaRPr sz="2500">
              <a:latin typeface="Arial"/>
              <a:ea typeface="Arial"/>
              <a:cs typeface="Arial"/>
              <a:sym typeface="Arial"/>
            </a:endParaRPr>
          </a:p>
          <a:p>
            <a:pPr indent="-249555" lvl="0" marL="228600" rtl="0" algn="l">
              <a:lnSpc>
                <a:spcPct val="115000"/>
              </a:lnSpc>
              <a:spcBef>
                <a:spcPts val="1000"/>
              </a:spcBef>
              <a:spcAft>
                <a:spcPts val="0"/>
              </a:spcAft>
              <a:buClr>
                <a:schemeClr val="dk1"/>
              </a:buClr>
              <a:buSzPts val="2500"/>
              <a:buAutoNum type="arabicPeriod"/>
            </a:pPr>
            <a:r>
              <a:rPr lang="it-IT" sz="2500">
                <a:latin typeface="Arial"/>
                <a:ea typeface="Arial"/>
                <a:cs typeface="Arial"/>
                <a:sym typeface="Arial"/>
              </a:rPr>
              <a:t>Scrivi una lettera ad un personaggio del testo a tua scelta per dargli suggerimenti, consigli o sostegno in una determinata situazione che vive nel libro (minimo 200 parole).</a:t>
            </a:r>
            <a:endParaRPr sz="2500">
              <a:latin typeface="Arial"/>
              <a:ea typeface="Arial"/>
              <a:cs typeface="Arial"/>
              <a:sym typeface="Arial"/>
            </a:endParaRPr>
          </a:p>
          <a:p>
            <a:pPr indent="-249555" lvl="0" marL="228600" rtl="0" algn="l">
              <a:lnSpc>
                <a:spcPct val="115000"/>
              </a:lnSpc>
              <a:spcBef>
                <a:spcPts val="1000"/>
              </a:spcBef>
              <a:spcAft>
                <a:spcPts val="0"/>
              </a:spcAft>
              <a:buClr>
                <a:schemeClr val="dk1"/>
              </a:buClr>
              <a:buSzPts val="2500"/>
              <a:buAutoNum type="arabicPeriod"/>
            </a:pPr>
            <a:r>
              <a:rPr lang="it-IT" sz="2500">
                <a:latin typeface="Arial"/>
                <a:ea typeface="Arial"/>
                <a:cs typeface="Arial"/>
                <a:sym typeface="Arial"/>
              </a:rPr>
              <a:t>Immagina che la storia prenda una piega diversa e scrivi una conclusione differente al libro (minimo 200 parole).</a:t>
            </a:r>
            <a:endParaRPr sz="2500">
              <a:latin typeface="Arial"/>
              <a:ea typeface="Arial"/>
              <a:cs typeface="Arial"/>
              <a:sym typeface="Arial"/>
            </a:endParaRPr>
          </a:p>
          <a:p>
            <a:pPr indent="-249555" lvl="0" marL="228600" rtl="0" algn="l">
              <a:lnSpc>
                <a:spcPct val="115000"/>
              </a:lnSpc>
              <a:spcBef>
                <a:spcPts val="1000"/>
              </a:spcBef>
              <a:spcAft>
                <a:spcPts val="0"/>
              </a:spcAft>
              <a:buClr>
                <a:schemeClr val="dk1"/>
              </a:buClr>
              <a:buSzPts val="2500"/>
              <a:buAutoNum type="arabicPeriod"/>
            </a:pPr>
            <a:r>
              <a:rPr lang="it-IT" sz="2500">
                <a:latin typeface="Arial"/>
                <a:ea typeface="Arial"/>
                <a:cs typeface="Arial"/>
                <a:sym typeface="Arial"/>
              </a:rPr>
              <a:t>Scrivi alcune pagine di diario (minimo 3) in cui racconti i pensieri, le emozioni, i sentimenti che ti hanno trasmesso alcuni episodi del racconto, associandoli alla tua esperienza personale. Puoi trarre spunto dalle riflessioni riportate nella prossima slide.</a:t>
            </a:r>
            <a:endParaRPr sz="2500">
              <a:latin typeface="Arial"/>
              <a:ea typeface="Arial"/>
              <a:cs typeface="Arial"/>
              <a:sym typeface="Arial"/>
            </a:endParaRPr>
          </a:p>
          <a:p>
            <a:pPr indent="0" lvl="0" marL="228600" rtl="0" algn="l">
              <a:lnSpc>
                <a:spcPct val="70000"/>
              </a:lnSpc>
              <a:spcBef>
                <a:spcPts val="1000"/>
              </a:spcBef>
              <a:spcAft>
                <a:spcPts val="0"/>
              </a:spcAft>
              <a:buNone/>
            </a:pPr>
            <a:r>
              <a:t/>
            </a:r>
            <a:endParaRPr sz="2270">
              <a:latin typeface="Arial"/>
              <a:ea typeface="Arial"/>
              <a:cs typeface="Arial"/>
              <a:sym typeface="Arial"/>
            </a:endParaRPr>
          </a:p>
          <a:p>
            <a:pPr indent="0" lvl="0" marL="0" rtl="0" algn="l">
              <a:lnSpc>
                <a:spcPct val="70000"/>
              </a:lnSpc>
              <a:spcBef>
                <a:spcPts val="1000"/>
              </a:spcBef>
              <a:spcAft>
                <a:spcPts val="0"/>
              </a:spcAft>
              <a:buNone/>
            </a:pPr>
            <a:r>
              <a:t/>
            </a:r>
            <a:endParaRPr sz="2170"/>
          </a:p>
          <a:p>
            <a:pPr indent="0" lvl="0" marL="0" rtl="0" algn="l">
              <a:lnSpc>
                <a:spcPct val="70000"/>
              </a:lnSpc>
              <a:spcBef>
                <a:spcPts val="1000"/>
              </a:spcBef>
              <a:spcAft>
                <a:spcPts val="0"/>
              </a:spcAft>
              <a:buNone/>
            </a:pPr>
            <a:r>
              <a:t/>
            </a:r>
            <a:endParaRPr sz="2170"/>
          </a:p>
          <a:p>
            <a:pPr indent="0" lvl="0" marL="0" rtl="0" algn="l">
              <a:lnSpc>
                <a:spcPct val="70000"/>
              </a:lnSpc>
              <a:spcBef>
                <a:spcPts val="1000"/>
              </a:spcBef>
              <a:spcAft>
                <a:spcPts val="0"/>
              </a:spcAft>
              <a:buNone/>
            </a:pPr>
            <a:r>
              <a:t/>
            </a:r>
            <a:endParaRPr sz="2170"/>
          </a:p>
          <a:p>
            <a:pPr indent="0" lvl="0" marL="0" rtl="0" algn="l">
              <a:lnSpc>
                <a:spcPct val="70000"/>
              </a:lnSpc>
              <a:spcBef>
                <a:spcPts val="1000"/>
              </a:spcBef>
              <a:spcAft>
                <a:spcPts val="0"/>
              </a:spcAft>
              <a:buNone/>
            </a:pPr>
            <a:r>
              <a:t/>
            </a:r>
            <a:endParaRPr sz="217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 name="Shape 169"/>
        <p:cNvGrpSpPr/>
        <p:nvPr/>
      </p:nvGrpSpPr>
      <p:grpSpPr>
        <a:xfrm>
          <a:off x="0" y="0"/>
          <a:ext cx="0" cy="0"/>
          <a:chOff x="0" y="0"/>
          <a:chExt cx="0" cy="0"/>
        </a:xfrm>
      </p:grpSpPr>
      <p:sp>
        <p:nvSpPr>
          <p:cNvPr id="170" name="Google Shape;170;g895813d89d_0_0"/>
          <p:cNvSpPr txBox="1"/>
          <p:nvPr>
            <p:ph type="title"/>
          </p:nvPr>
        </p:nvSpPr>
        <p:spPr>
          <a:xfrm>
            <a:off x="838200" y="365125"/>
            <a:ext cx="10515600" cy="1178100"/>
          </a:xfrm>
          <a:prstGeom prst="rect">
            <a:avLst/>
          </a:prstGeom>
        </p:spPr>
        <p:txBody>
          <a:bodyPr anchorCtr="0" anchor="ctr"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t/>
            </a:r>
            <a:endParaRPr sz="1000">
              <a:latin typeface="Arial"/>
              <a:ea typeface="Arial"/>
              <a:cs typeface="Arial"/>
              <a:sym typeface="Arial"/>
            </a:endParaRPr>
          </a:p>
          <a:p>
            <a:pPr indent="0" lvl="0" marL="0" rtl="0" algn="l">
              <a:spcBef>
                <a:spcPts val="1200"/>
              </a:spcBef>
              <a:spcAft>
                <a:spcPts val="0"/>
              </a:spcAft>
              <a:buNone/>
            </a:pPr>
            <a:r>
              <a:t/>
            </a:r>
            <a:endParaRPr b="1" sz="1800">
              <a:latin typeface="Arial"/>
              <a:ea typeface="Arial"/>
              <a:cs typeface="Arial"/>
              <a:sym typeface="Arial"/>
            </a:endParaRPr>
          </a:p>
        </p:txBody>
      </p:sp>
      <p:sp>
        <p:nvSpPr>
          <p:cNvPr id="171" name="Google Shape;171;g895813d89d_0_0"/>
          <p:cNvSpPr txBox="1"/>
          <p:nvPr>
            <p:ph idx="1" type="body"/>
          </p:nvPr>
        </p:nvSpPr>
        <p:spPr>
          <a:xfrm>
            <a:off x="537325" y="496500"/>
            <a:ext cx="10575900" cy="5684700"/>
          </a:xfrm>
          <a:prstGeom prst="rect">
            <a:avLst/>
          </a:prstGeom>
        </p:spPr>
        <p:txBody>
          <a:bodyPr anchorCtr="0" anchor="t" bIns="45700" lIns="91425" spcFirstLastPara="1" rIns="91425" wrap="square" tIns="45700">
            <a:noAutofit/>
          </a:bodyPr>
          <a:lstStyle/>
          <a:p>
            <a:pPr indent="0" lvl="0" marL="0" rtl="0" algn="just">
              <a:lnSpc>
                <a:spcPct val="115000"/>
              </a:lnSpc>
              <a:spcBef>
                <a:spcPts val="1200"/>
              </a:spcBef>
              <a:spcAft>
                <a:spcPts val="0"/>
              </a:spcAft>
              <a:buClr>
                <a:schemeClr val="dk1"/>
              </a:buClr>
              <a:buSzPts val="1100"/>
              <a:buFont typeface="Arial"/>
              <a:buNone/>
            </a:pPr>
            <a:r>
              <a:rPr lang="it-IT" sz="2000">
                <a:latin typeface="Arial"/>
                <a:ea typeface="Arial"/>
                <a:cs typeface="Arial"/>
                <a:sym typeface="Arial"/>
              </a:rPr>
              <a:t>Qual è il motivo per cui hai scelto di leggere questo libro? Quali sono i fattori/ elementi/ argomenti / indizi, che hanno catturato la tua attenzione? Quanto ti sei immedesimato nella storia dei personaggi, provando sensazioni simili?</a:t>
            </a:r>
            <a:endParaRPr sz="2000">
              <a:latin typeface="Arial"/>
              <a:ea typeface="Arial"/>
              <a:cs typeface="Arial"/>
              <a:sym typeface="Arial"/>
            </a:endParaRPr>
          </a:p>
          <a:p>
            <a:pPr indent="0" lvl="0" marL="0" rtl="0" algn="just">
              <a:lnSpc>
                <a:spcPct val="115000"/>
              </a:lnSpc>
              <a:spcBef>
                <a:spcPts val="1200"/>
              </a:spcBef>
              <a:spcAft>
                <a:spcPts val="0"/>
              </a:spcAft>
              <a:buClr>
                <a:schemeClr val="dk1"/>
              </a:buClr>
              <a:buSzPts val="1100"/>
              <a:buFont typeface="Arial"/>
              <a:buNone/>
            </a:pPr>
            <a:r>
              <a:rPr lang="it-IT" sz="2000">
                <a:latin typeface="Arial"/>
                <a:ea typeface="Arial"/>
                <a:cs typeface="Arial"/>
                <a:sym typeface="Arial"/>
              </a:rPr>
              <a:t>Prova a descrivere tali personaggi partendo da come quel personaggio agisce, le scelte che compie e i modi che ha di porsi; prova a riflettere su </a:t>
            </a:r>
            <a:r>
              <a:rPr b="1" lang="it-IT" sz="2000">
                <a:latin typeface="Arial"/>
                <a:ea typeface="Arial"/>
                <a:cs typeface="Arial"/>
                <a:sym typeface="Arial"/>
              </a:rPr>
              <a:t>cosa prova</a:t>
            </a:r>
            <a:r>
              <a:rPr lang="it-IT" sz="2000">
                <a:latin typeface="Arial"/>
                <a:ea typeface="Arial"/>
                <a:cs typeface="Arial"/>
                <a:sym typeface="Arial"/>
              </a:rPr>
              <a:t> quel personaggio e quali sono i</a:t>
            </a:r>
            <a:r>
              <a:rPr b="1" lang="it-IT" sz="2000">
                <a:latin typeface="Arial"/>
                <a:ea typeface="Arial"/>
                <a:cs typeface="Arial"/>
                <a:sym typeface="Arial"/>
              </a:rPr>
              <a:t> pensieri</a:t>
            </a:r>
            <a:r>
              <a:rPr lang="it-IT" sz="2000">
                <a:latin typeface="Arial"/>
                <a:ea typeface="Arial"/>
                <a:cs typeface="Arial"/>
                <a:sym typeface="Arial"/>
              </a:rPr>
              <a:t> che hanno influenzato i suoi stati d’animo.</a:t>
            </a:r>
            <a:endParaRPr sz="2000">
              <a:latin typeface="Arial"/>
              <a:ea typeface="Arial"/>
              <a:cs typeface="Arial"/>
              <a:sym typeface="Arial"/>
            </a:endParaRPr>
          </a:p>
          <a:p>
            <a:pPr indent="0" lvl="0" marL="0" rtl="0" algn="just">
              <a:lnSpc>
                <a:spcPct val="115000"/>
              </a:lnSpc>
              <a:spcBef>
                <a:spcPts val="1200"/>
              </a:spcBef>
              <a:spcAft>
                <a:spcPts val="0"/>
              </a:spcAft>
              <a:buClr>
                <a:schemeClr val="dk1"/>
              </a:buClr>
              <a:buSzPts val="1100"/>
              <a:buFont typeface="Arial"/>
              <a:buNone/>
            </a:pPr>
            <a:r>
              <a:rPr lang="it-IT" sz="2000">
                <a:latin typeface="Arial"/>
                <a:ea typeface="Arial"/>
                <a:cs typeface="Arial"/>
                <a:sym typeface="Arial"/>
              </a:rPr>
              <a:t>I personaggi </a:t>
            </a:r>
            <a:r>
              <a:rPr b="1" lang="it-IT" sz="2000">
                <a:latin typeface="Arial"/>
                <a:ea typeface="Arial"/>
                <a:cs typeface="Arial"/>
                <a:sym typeface="Arial"/>
              </a:rPr>
              <a:t>provano</a:t>
            </a:r>
            <a:r>
              <a:rPr lang="it-IT" sz="2000">
                <a:latin typeface="Arial"/>
                <a:ea typeface="Arial"/>
                <a:cs typeface="Arial"/>
                <a:sym typeface="Arial"/>
              </a:rPr>
              <a:t>:</a:t>
            </a:r>
            <a:endParaRPr sz="2000">
              <a:latin typeface="Arial"/>
              <a:ea typeface="Arial"/>
              <a:cs typeface="Arial"/>
              <a:sym typeface="Arial"/>
            </a:endParaRPr>
          </a:p>
          <a:p>
            <a:pPr indent="0" lvl="0" marL="0" rtl="0" algn="just">
              <a:lnSpc>
                <a:spcPct val="100000"/>
              </a:lnSpc>
              <a:spcBef>
                <a:spcPts val="1200"/>
              </a:spcBef>
              <a:spcAft>
                <a:spcPts val="0"/>
              </a:spcAft>
              <a:buNone/>
            </a:pPr>
            <a:r>
              <a:rPr lang="it-IT" sz="2000">
                <a:latin typeface="Arial"/>
                <a:ea typeface="Arial"/>
                <a:cs typeface="Arial"/>
                <a:sym typeface="Arial"/>
              </a:rPr>
              <a:t>-       Gioia ( che cosa li rende felici )</a:t>
            </a:r>
            <a:endParaRPr sz="2000">
              <a:latin typeface="Arial"/>
              <a:ea typeface="Arial"/>
              <a:cs typeface="Arial"/>
              <a:sym typeface="Arial"/>
            </a:endParaRPr>
          </a:p>
          <a:p>
            <a:pPr indent="0" lvl="0" marL="0" rtl="0" algn="just">
              <a:lnSpc>
                <a:spcPct val="100000"/>
              </a:lnSpc>
              <a:spcBef>
                <a:spcPts val="0"/>
              </a:spcBef>
              <a:spcAft>
                <a:spcPts val="0"/>
              </a:spcAft>
              <a:buNone/>
            </a:pPr>
            <a:r>
              <a:rPr lang="it-IT" sz="2000">
                <a:latin typeface="Arial"/>
                <a:ea typeface="Arial"/>
                <a:cs typeface="Arial"/>
                <a:sym typeface="Arial"/>
              </a:rPr>
              <a:t>-       Tristezza ( che cosa li rende tristi )</a:t>
            </a:r>
            <a:endParaRPr sz="2000">
              <a:latin typeface="Arial"/>
              <a:ea typeface="Arial"/>
              <a:cs typeface="Arial"/>
              <a:sym typeface="Arial"/>
            </a:endParaRPr>
          </a:p>
          <a:p>
            <a:pPr indent="0" lvl="0" marL="0" rtl="0" algn="just">
              <a:lnSpc>
                <a:spcPct val="100000"/>
              </a:lnSpc>
              <a:spcBef>
                <a:spcPts val="0"/>
              </a:spcBef>
              <a:spcAft>
                <a:spcPts val="0"/>
              </a:spcAft>
              <a:buNone/>
            </a:pPr>
            <a:r>
              <a:rPr lang="it-IT" sz="2000">
                <a:latin typeface="Arial"/>
                <a:ea typeface="Arial"/>
                <a:cs typeface="Arial"/>
                <a:sym typeface="Arial"/>
              </a:rPr>
              <a:t>-       Paura ( che cosa li spaventa )</a:t>
            </a:r>
            <a:endParaRPr sz="2000">
              <a:latin typeface="Arial"/>
              <a:ea typeface="Arial"/>
              <a:cs typeface="Arial"/>
              <a:sym typeface="Arial"/>
            </a:endParaRPr>
          </a:p>
          <a:p>
            <a:pPr indent="0" lvl="0" marL="0" rtl="0" algn="just">
              <a:lnSpc>
                <a:spcPct val="100000"/>
              </a:lnSpc>
              <a:spcBef>
                <a:spcPts val="0"/>
              </a:spcBef>
              <a:spcAft>
                <a:spcPts val="0"/>
              </a:spcAft>
              <a:buNone/>
            </a:pPr>
            <a:r>
              <a:rPr lang="it-IT" sz="2000">
                <a:latin typeface="Arial"/>
                <a:ea typeface="Arial"/>
                <a:cs typeface="Arial"/>
                <a:sym typeface="Arial"/>
              </a:rPr>
              <a:t>-       Rabbia ( che cosa li fa arrabbiare )</a:t>
            </a:r>
            <a:endParaRPr sz="2000">
              <a:latin typeface="Arial"/>
              <a:ea typeface="Arial"/>
              <a:cs typeface="Arial"/>
              <a:sym typeface="Arial"/>
            </a:endParaRPr>
          </a:p>
          <a:p>
            <a:pPr indent="0" lvl="0" marL="0" rtl="0" algn="just">
              <a:lnSpc>
                <a:spcPct val="115000"/>
              </a:lnSpc>
              <a:spcBef>
                <a:spcPts val="1200"/>
              </a:spcBef>
              <a:spcAft>
                <a:spcPts val="0"/>
              </a:spcAft>
              <a:buClr>
                <a:schemeClr val="dk1"/>
              </a:buClr>
              <a:buSzPts val="1100"/>
              <a:buFont typeface="Arial"/>
              <a:buNone/>
            </a:pPr>
            <a:r>
              <a:rPr lang="it-IT" sz="2000">
                <a:latin typeface="Arial"/>
                <a:ea typeface="Arial"/>
                <a:cs typeface="Arial"/>
                <a:sym typeface="Arial"/>
              </a:rPr>
              <a:t>Quali sono i pensieri che hanno influenzato i loro stati d’animo?</a:t>
            </a:r>
            <a:endParaRPr sz="2000">
              <a:latin typeface="Arial"/>
              <a:ea typeface="Arial"/>
              <a:cs typeface="Arial"/>
              <a:sym typeface="Arial"/>
            </a:endParaRPr>
          </a:p>
          <a:p>
            <a:pPr indent="0" lvl="0" marL="0" rtl="0" algn="just">
              <a:lnSpc>
                <a:spcPct val="115000"/>
              </a:lnSpc>
              <a:spcBef>
                <a:spcPts val="1200"/>
              </a:spcBef>
              <a:spcAft>
                <a:spcPts val="0"/>
              </a:spcAft>
              <a:buClr>
                <a:schemeClr val="dk1"/>
              </a:buClr>
              <a:buSzPts val="1100"/>
              <a:buFont typeface="Arial"/>
              <a:buNone/>
            </a:pPr>
            <a:r>
              <a:rPr lang="it-IT" sz="2000">
                <a:latin typeface="Arial"/>
                <a:ea typeface="Arial"/>
                <a:cs typeface="Arial"/>
                <a:sym typeface="Arial"/>
              </a:rPr>
              <a:t>Qual è la loro reazione?</a:t>
            </a:r>
            <a:endParaRPr sz="2000">
              <a:latin typeface="Arial"/>
              <a:ea typeface="Arial"/>
              <a:cs typeface="Arial"/>
              <a:sym typeface="Arial"/>
            </a:endParaRPr>
          </a:p>
          <a:p>
            <a:pPr indent="0" lvl="0" marL="0" rtl="0" algn="just">
              <a:lnSpc>
                <a:spcPct val="115000"/>
              </a:lnSpc>
              <a:spcBef>
                <a:spcPts val="1200"/>
              </a:spcBef>
              <a:spcAft>
                <a:spcPts val="0"/>
              </a:spcAft>
              <a:buClr>
                <a:schemeClr val="dk1"/>
              </a:buClr>
              <a:buSzPts val="1100"/>
              <a:buFont typeface="Arial"/>
              <a:buNone/>
            </a:pPr>
            <a:r>
              <a:rPr lang="it-IT" sz="2000">
                <a:latin typeface="Arial"/>
                <a:ea typeface="Arial"/>
                <a:cs typeface="Arial"/>
                <a:sym typeface="Arial"/>
              </a:rPr>
              <a:t>Secondo te, il loro comportamento è stato positivo o negativo?</a:t>
            </a:r>
            <a:endParaRPr sz="2000">
              <a:latin typeface="Arial"/>
              <a:ea typeface="Arial"/>
              <a:cs typeface="Arial"/>
              <a:sym typeface="Arial"/>
            </a:endParaRPr>
          </a:p>
          <a:p>
            <a:pPr indent="0" lvl="0" marL="0" rtl="0" algn="just">
              <a:lnSpc>
                <a:spcPct val="115000"/>
              </a:lnSpc>
              <a:spcBef>
                <a:spcPts val="1200"/>
              </a:spcBef>
              <a:spcAft>
                <a:spcPts val="0"/>
              </a:spcAft>
              <a:buClr>
                <a:schemeClr val="dk1"/>
              </a:buClr>
              <a:buSzPts val="1100"/>
              <a:buFont typeface="Arial"/>
              <a:buNone/>
            </a:pPr>
            <a:r>
              <a:rPr lang="it-IT" sz="1100">
                <a:latin typeface="Arial"/>
                <a:ea typeface="Arial"/>
                <a:cs typeface="Arial"/>
                <a:sym typeface="Arial"/>
              </a:rPr>
              <a:t> </a:t>
            </a:r>
            <a:endParaRPr sz="1100">
              <a:latin typeface="Arial"/>
              <a:ea typeface="Arial"/>
              <a:cs typeface="Arial"/>
              <a:sym typeface="Arial"/>
            </a:endParaRPr>
          </a:p>
          <a:p>
            <a:pPr indent="0" lvl="0" marL="0" rtl="0" algn="just">
              <a:lnSpc>
                <a:spcPct val="115000"/>
              </a:lnSpc>
              <a:spcBef>
                <a:spcPts val="1200"/>
              </a:spcBef>
              <a:spcAft>
                <a:spcPts val="0"/>
              </a:spcAft>
              <a:buClr>
                <a:schemeClr val="dk1"/>
              </a:buClr>
              <a:buSzPts val="1100"/>
              <a:buFont typeface="Arial"/>
              <a:buNone/>
            </a:pPr>
            <a:r>
              <a:rPr lang="it-IT" sz="1100">
                <a:latin typeface="Arial"/>
                <a:ea typeface="Arial"/>
                <a:cs typeface="Arial"/>
                <a:sym typeface="Arial"/>
              </a:rPr>
              <a:t> </a:t>
            </a:r>
            <a:endParaRPr sz="1100">
              <a:latin typeface="Arial"/>
              <a:ea typeface="Arial"/>
              <a:cs typeface="Arial"/>
              <a:sym typeface="Arial"/>
            </a:endParaRPr>
          </a:p>
          <a:p>
            <a:pPr indent="0" lvl="0" marL="0" rtl="0" algn="l">
              <a:spcBef>
                <a:spcPts val="120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Google Shape;176;g8a12fdc81c_0_10"/>
          <p:cNvSpPr txBox="1"/>
          <p:nvPr>
            <p:ph idx="1" type="body"/>
          </p:nvPr>
        </p:nvSpPr>
        <p:spPr>
          <a:xfrm>
            <a:off x="838200" y="625400"/>
            <a:ext cx="10515600" cy="5788200"/>
          </a:xfrm>
          <a:prstGeom prst="rect">
            <a:avLst/>
          </a:prstGeom>
          <a:noFill/>
          <a:ln>
            <a:noFill/>
          </a:ln>
        </p:spPr>
        <p:txBody>
          <a:bodyPr anchorCtr="0" anchor="t" bIns="45700" lIns="91425" spcFirstLastPara="1" rIns="91425" wrap="square" tIns="45700">
            <a:noAutofit/>
          </a:bodyPr>
          <a:lstStyle/>
          <a:p>
            <a:pPr indent="-249555" lvl="0" marL="228600" rtl="0" algn="l">
              <a:lnSpc>
                <a:spcPct val="115000"/>
              </a:lnSpc>
              <a:spcBef>
                <a:spcPts val="1000"/>
              </a:spcBef>
              <a:spcAft>
                <a:spcPts val="0"/>
              </a:spcAft>
              <a:buClr>
                <a:schemeClr val="dk1"/>
              </a:buClr>
              <a:buSzPts val="2500"/>
              <a:buAutoNum type="arabicPeriod" startAt="4"/>
            </a:pPr>
            <a:r>
              <a:rPr lang="it-IT" sz="2500">
                <a:latin typeface="Arial"/>
                <a:ea typeface="Arial"/>
                <a:cs typeface="Arial"/>
                <a:sym typeface="Arial"/>
              </a:rPr>
              <a:t>Scegli una canzone che secondo te rappresenta una situazione letta o che si associ ad una parte che ti ha colpito. Motiva poi la tua scelta, descrivendo la parte che hai scelto e perché la hai collegata a quella canzone.</a:t>
            </a:r>
            <a:endParaRPr sz="2500">
              <a:latin typeface="Arial"/>
              <a:ea typeface="Arial"/>
              <a:cs typeface="Arial"/>
              <a:sym typeface="Arial"/>
            </a:endParaRPr>
          </a:p>
          <a:p>
            <a:pPr indent="-249555" lvl="0" marL="228600" rtl="0" algn="l">
              <a:lnSpc>
                <a:spcPct val="115000"/>
              </a:lnSpc>
              <a:spcBef>
                <a:spcPts val="1000"/>
              </a:spcBef>
              <a:spcAft>
                <a:spcPts val="0"/>
              </a:spcAft>
              <a:buClr>
                <a:schemeClr val="dk1"/>
              </a:buClr>
              <a:buSzPts val="2500"/>
              <a:buAutoNum type="arabicPeriod" startAt="4"/>
            </a:pPr>
            <a:r>
              <a:rPr lang="it-IT" sz="2500">
                <a:latin typeface="Arial"/>
                <a:ea typeface="Arial"/>
                <a:cs typeface="Arial"/>
                <a:sym typeface="Arial"/>
              </a:rPr>
              <a:t>Trascrivi alcune frasi che ti sono sembrate significative (almeno 3), poi motiva la scelta di queste frasi: perché le hai scelte? A cosa ti fanno pensare?</a:t>
            </a:r>
            <a:endParaRPr sz="2500">
              <a:latin typeface="Arial"/>
              <a:ea typeface="Arial"/>
              <a:cs typeface="Arial"/>
              <a:sym typeface="Arial"/>
            </a:endParaRPr>
          </a:p>
          <a:p>
            <a:pPr indent="-249555" lvl="0" marL="228600" rtl="0" algn="l">
              <a:lnSpc>
                <a:spcPct val="115000"/>
              </a:lnSpc>
              <a:spcBef>
                <a:spcPts val="1000"/>
              </a:spcBef>
              <a:spcAft>
                <a:spcPts val="0"/>
              </a:spcAft>
              <a:buClr>
                <a:schemeClr val="dk1"/>
              </a:buClr>
              <a:buSzPts val="2500"/>
              <a:buAutoNum type="arabicPeriod" startAt="4"/>
            </a:pPr>
            <a:r>
              <a:rPr lang="it-IT" sz="2500">
                <a:latin typeface="Arial"/>
                <a:ea typeface="Arial"/>
                <a:cs typeface="Arial"/>
                <a:sym typeface="Arial"/>
              </a:rPr>
              <a:t>Scegli alcune parole (minimo 3) </a:t>
            </a:r>
            <a:r>
              <a:rPr lang="it-IT" sz="2500">
                <a:latin typeface="Arial"/>
                <a:ea typeface="Arial"/>
                <a:cs typeface="Arial"/>
                <a:sym typeface="Arial"/>
              </a:rPr>
              <a:t>che secondo te rappresentano quello che ti è rimasto dalla lettura del libro, poi</a:t>
            </a:r>
            <a:r>
              <a:rPr lang="it-IT" sz="2500">
                <a:latin typeface="Arial"/>
                <a:ea typeface="Arial"/>
                <a:cs typeface="Arial"/>
                <a:sym typeface="Arial"/>
              </a:rPr>
              <a:t> inserisci delle immagini ad esse collegate. </a:t>
            </a:r>
            <a:endParaRPr sz="2500">
              <a:latin typeface="Arial"/>
              <a:ea typeface="Arial"/>
              <a:cs typeface="Arial"/>
              <a:sym typeface="Arial"/>
            </a:endParaRPr>
          </a:p>
          <a:p>
            <a:pPr indent="-249555" lvl="0" marL="228600" rtl="0" algn="l">
              <a:lnSpc>
                <a:spcPct val="115000"/>
              </a:lnSpc>
              <a:spcBef>
                <a:spcPts val="1000"/>
              </a:spcBef>
              <a:spcAft>
                <a:spcPts val="0"/>
              </a:spcAft>
              <a:buClr>
                <a:schemeClr val="dk1"/>
              </a:buClr>
              <a:buSzPts val="2500"/>
              <a:buAutoNum type="arabicPeriod" startAt="4"/>
            </a:pPr>
            <a:r>
              <a:rPr lang="it-IT" sz="2500">
                <a:latin typeface="Arial"/>
                <a:ea typeface="Arial"/>
                <a:cs typeface="Arial"/>
                <a:sym typeface="Arial"/>
              </a:rPr>
              <a:t>Carica tutto il materiale che hai prodotto sul tuo Padlet, che potrai creare e personalizzare seguendo le indicazioni riportate </a:t>
            </a:r>
            <a:r>
              <a:rPr lang="it-IT" sz="2500" u="sng">
                <a:solidFill>
                  <a:schemeClr val="hlink"/>
                </a:solidFill>
                <a:latin typeface="Arial"/>
                <a:ea typeface="Arial"/>
                <a:cs typeface="Arial"/>
                <a:sym typeface="Arial"/>
                <a:hlinkClick r:id="rId3"/>
              </a:rPr>
              <a:t>qui</a:t>
            </a:r>
            <a:r>
              <a:rPr lang="it-IT" sz="2500">
                <a:latin typeface="Arial"/>
                <a:ea typeface="Arial"/>
                <a:cs typeface="Arial"/>
                <a:sym typeface="Arial"/>
              </a:rPr>
              <a:t>. </a:t>
            </a:r>
            <a:endParaRPr sz="2500">
              <a:latin typeface="Arial"/>
              <a:ea typeface="Arial"/>
              <a:cs typeface="Arial"/>
              <a:sym typeface="Arial"/>
            </a:endParaRPr>
          </a:p>
          <a:p>
            <a:pPr indent="0" lvl="0" marL="0" rtl="0" algn="l">
              <a:lnSpc>
                <a:spcPct val="70000"/>
              </a:lnSpc>
              <a:spcBef>
                <a:spcPts val="1000"/>
              </a:spcBef>
              <a:spcAft>
                <a:spcPts val="0"/>
              </a:spcAft>
              <a:buNone/>
            </a:pPr>
            <a:r>
              <a:t/>
            </a:r>
            <a:endParaRPr sz="2170"/>
          </a:p>
          <a:p>
            <a:pPr indent="0" lvl="0" marL="0" rtl="0" algn="l">
              <a:lnSpc>
                <a:spcPct val="70000"/>
              </a:lnSpc>
              <a:spcBef>
                <a:spcPts val="1000"/>
              </a:spcBef>
              <a:spcAft>
                <a:spcPts val="0"/>
              </a:spcAft>
              <a:buNone/>
            </a:pPr>
            <a:r>
              <a:t/>
            </a:r>
            <a:endParaRPr sz="2170"/>
          </a:p>
          <a:p>
            <a:pPr indent="0" lvl="0" marL="0" rtl="0" algn="l">
              <a:lnSpc>
                <a:spcPct val="70000"/>
              </a:lnSpc>
              <a:spcBef>
                <a:spcPts val="1000"/>
              </a:spcBef>
              <a:spcAft>
                <a:spcPts val="0"/>
              </a:spcAft>
              <a:buNone/>
            </a:pPr>
            <a:r>
              <a:t/>
            </a:r>
            <a:endParaRPr sz="2170"/>
          </a:p>
          <a:p>
            <a:pPr indent="0" lvl="0" marL="0" rtl="0" algn="l">
              <a:lnSpc>
                <a:spcPct val="70000"/>
              </a:lnSpc>
              <a:spcBef>
                <a:spcPts val="1000"/>
              </a:spcBef>
              <a:spcAft>
                <a:spcPts val="0"/>
              </a:spcAft>
              <a:buNone/>
            </a:pPr>
            <a:r>
              <a:t/>
            </a:r>
            <a:endParaRPr sz="217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Google Shape;91;g8a12fdc81c_1_0"/>
          <p:cNvSpPr txBox="1"/>
          <p:nvPr>
            <p:ph idx="1" type="subTitle"/>
          </p:nvPr>
        </p:nvSpPr>
        <p:spPr>
          <a:xfrm>
            <a:off x="823025" y="444900"/>
            <a:ext cx="11473800" cy="4937400"/>
          </a:xfrm>
          <a:prstGeom prst="rect">
            <a:avLst/>
          </a:prstGeom>
          <a:noFill/>
          <a:ln>
            <a:noFill/>
          </a:ln>
        </p:spPr>
        <p:txBody>
          <a:bodyPr anchorCtr="0" anchor="t" bIns="45700" lIns="91425" spcFirstLastPara="1" rIns="91425" wrap="square" tIns="45700">
            <a:noAutofit/>
          </a:bodyPr>
          <a:lstStyle/>
          <a:p>
            <a:pPr indent="-431800" lvl="0" marL="457200" rtl="0" algn="l">
              <a:lnSpc>
                <a:spcPct val="115000"/>
              </a:lnSpc>
              <a:spcBef>
                <a:spcPts val="0"/>
              </a:spcBef>
              <a:spcAft>
                <a:spcPts val="0"/>
              </a:spcAft>
              <a:buSzPts val="3200"/>
              <a:buChar char="●"/>
            </a:pPr>
            <a:r>
              <a:rPr lang="it-IT" sz="3200"/>
              <a:t>Scegli, dopo averli esaminati per bene, uno dei titoli proposti </a:t>
            </a:r>
            <a:endParaRPr sz="3200"/>
          </a:p>
          <a:p>
            <a:pPr indent="-431800" lvl="0" marL="457200" rtl="0" algn="l">
              <a:lnSpc>
                <a:spcPct val="115000"/>
              </a:lnSpc>
              <a:spcBef>
                <a:spcPts val="0"/>
              </a:spcBef>
              <a:spcAft>
                <a:spcPts val="0"/>
              </a:spcAft>
              <a:buSzPts val="3200"/>
              <a:buChar char="●"/>
            </a:pPr>
            <a:r>
              <a:rPr lang="it-IT" sz="3200"/>
              <a:t>Leggi il libro </a:t>
            </a:r>
            <a:r>
              <a:rPr lang="it-IT" sz="3200"/>
              <a:t>(puoi procurartelo consultando il </a:t>
            </a:r>
            <a:r>
              <a:rPr lang="it-IT" sz="3200" u="sng">
                <a:solidFill>
                  <a:schemeClr val="hlink"/>
                </a:solidFill>
                <a:hlinkClick r:id="rId3"/>
              </a:rPr>
              <a:t>catalogo online delle biblioteche trentine</a:t>
            </a:r>
            <a:r>
              <a:rPr lang="it-IT" sz="3200"/>
              <a:t>)</a:t>
            </a:r>
            <a:endParaRPr sz="3200"/>
          </a:p>
          <a:p>
            <a:pPr indent="-431800" lvl="0" marL="457200" rtl="0" algn="l">
              <a:lnSpc>
                <a:spcPct val="115000"/>
              </a:lnSpc>
              <a:spcBef>
                <a:spcPts val="0"/>
              </a:spcBef>
              <a:spcAft>
                <a:spcPts val="0"/>
              </a:spcAft>
              <a:buSzPts val="3200"/>
              <a:buChar char="●"/>
            </a:pPr>
            <a:r>
              <a:rPr lang="it-IT" sz="3200"/>
              <a:t>Svolgi gli esercizi proposti nelle slide 12-14</a:t>
            </a:r>
            <a:endParaRPr sz="3200"/>
          </a:p>
          <a:p>
            <a:pPr indent="0" lvl="0" marL="457200" rtl="0" algn="l">
              <a:lnSpc>
                <a:spcPct val="115000"/>
              </a:lnSpc>
              <a:spcBef>
                <a:spcPts val="0"/>
              </a:spcBef>
              <a:spcAft>
                <a:spcPts val="0"/>
              </a:spcAft>
              <a:buNone/>
            </a:pPr>
            <a:r>
              <a:rPr lang="it-IT" sz="3200"/>
              <a:t>			</a:t>
            </a:r>
            <a:endParaRPr sz="3200"/>
          </a:p>
          <a:p>
            <a:pPr indent="457200" lvl="0" marL="914400" rtl="0" algn="l">
              <a:lnSpc>
                <a:spcPct val="115000"/>
              </a:lnSpc>
              <a:spcBef>
                <a:spcPts val="0"/>
              </a:spcBef>
              <a:spcAft>
                <a:spcPts val="0"/>
              </a:spcAft>
              <a:buNone/>
            </a:pPr>
            <a:r>
              <a:rPr lang="it-IT" sz="3200"/>
              <a:t>								Consiglio: dai un occhio agli </a:t>
            </a:r>
            <a:endParaRPr sz="3200"/>
          </a:p>
          <a:p>
            <a:pPr indent="0" lvl="0" marL="5029200" rtl="0" algn="l">
              <a:lnSpc>
                <a:spcPct val="115000"/>
              </a:lnSpc>
              <a:spcBef>
                <a:spcPts val="0"/>
              </a:spcBef>
              <a:spcAft>
                <a:spcPts val="0"/>
              </a:spcAft>
              <a:buNone/>
            </a:pPr>
            <a:r>
              <a:rPr lang="it-IT" sz="3200"/>
              <a:t>esercizi prima di iniziare il libro, così da sapere, mentre leggi, cosa ti sarà utile ricordare. 		</a:t>
            </a:r>
            <a:endParaRPr sz="3200"/>
          </a:p>
          <a:p>
            <a:pPr indent="0" lvl="0" marL="5029200" rtl="0" algn="l">
              <a:lnSpc>
                <a:spcPct val="115000"/>
              </a:lnSpc>
              <a:spcBef>
                <a:spcPts val="0"/>
              </a:spcBef>
              <a:spcAft>
                <a:spcPts val="0"/>
              </a:spcAft>
              <a:buNone/>
            </a:pPr>
            <a:r>
              <a:rPr lang="it-IT" sz="3200"/>
              <a:t>Buona lettura e buon lavoro!</a:t>
            </a:r>
            <a:endParaRPr sz="3200"/>
          </a:p>
        </p:txBody>
      </p:sp>
      <p:pic>
        <p:nvPicPr>
          <p:cNvPr id="92" name="Google Shape;92;g8a12fdc81c_1_0"/>
          <p:cNvPicPr preferRelativeResize="0"/>
          <p:nvPr/>
        </p:nvPicPr>
        <p:blipFill>
          <a:blip r:embed="rId4">
            <a:alphaModFix/>
          </a:blip>
          <a:stretch>
            <a:fillRect/>
          </a:stretch>
        </p:blipFill>
        <p:spPr>
          <a:xfrm>
            <a:off x="758538" y="3063500"/>
            <a:ext cx="4848225" cy="32385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pic>
        <p:nvPicPr>
          <p:cNvPr id="97" name="Google Shape;97;p3"/>
          <p:cNvPicPr preferRelativeResize="0"/>
          <p:nvPr/>
        </p:nvPicPr>
        <p:blipFill>
          <a:blip r:embed="rId3">
            <a:alphaModFix/>
          </a:blip>
          <a:stretch>
            <a:fillRect/>
          </a:stretch>
        </p:blipFill>
        <p:spPr>
          <a:xfrm>
            <a:off x="1755874" y="3494500"/>
            <a:ext cx="3363500" cy="3363500"/>
          </a:xfrm>
          <a:prstGeom prst="rect">
            <a:avLst/>
          </a:prstGeom>
          <a:noFill/>
          <a:ln>
            <a:noFill/>
          </a:ln>
        </p:spPr>
      </p:pic>
      <p:sp>
        <p:nvSpPr>
          <p:cNvPr id="98" name="Google Shape;98;p3"/>
          <p:cNvSpPr txBox="1"/>
          <p:nvPr>
            <p:ph type="title"/>
          </p:nvPr>
        </p:nvSpPr>
        <p:spPr>
          <a:xfrm>
            <a:off x="891350" y="354675"/>
            <a:ext cx="4921200" cy="9807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Font typeface="Calibri"/>
              <a:buNone/>
            </a:pPr>
            <a:r>
              <a:rPr lang="it-IT"/>
              <a:t>Primo Levi, </a:t>
            </a:r>
            <a:endParaRPr/>
          </a:p>
          <a:p>
            <a:pPr indent="0" lvl="0" marL="0" rtl="0" algn="l">
              <a:lnSpc>
                <a:spcPct val="90000"/>
              </a:lnSpc>
              <a:spcBef>
                <a:spcPts val="0"/>
              </a:spcBef>
              <a:spcAft>
                <a:spcPts val="0"/>
              </a:spcAft>
              <a:buClr>
                <a:schemeClr val="dk1"/>
              </a:buClr>
              <a:buSzPts val="3200"/>
              <a:buFont typeface="Calibri"/>
              <a:buNone/>
            </a:pPr>
            <a:r>
              <a:rPr i="1" lang="it-IT"/>
              <a:t>Se questo è un uomo </a:t>
            </a:r>
            <a:r>
              <a:rPr lang="it-IT"/>
              <a:t>(</a:t>
            </a:r>
            <a:r>
              <a:rPr lang="it-IT"/>
              <a:t>1947)</a:t>
            </a:r>
            <a:endParaRPr/>
          </a:p>
        </p:txBody>
      </p:sp>
      <p:pic>
        <p:nvPicPr>
          <p:cNvPr id="99" name="Google Shape;99;p3"/>
          <p:cNvPicPr preferRelativeResize="0"/>
          <p:nvPr>
            <p:ph idx="1" type="body"/>
          </p:nvPr>
        </p:nvPicPr>
        <p:blipFill rotWithShape="1">
          <a:blip r:embed="rId4">
            <a:alphaModFix/>
          </a:blip>
          <a:srcRect b="0" l="0" r="0" t="0"/>
          <a:stretch/>
        </p:blipFill>
        <p:spPr>
          <a:xfrm>
            <a:off x="7164678" y="159401"/>
            <a:ext cx="3932237" cy="6539197"/>
          </a:xfrm>
          <a:prstGeom prst="rect">
            <a:avLst/>
          </a:prstGeom>
          <a:noFill/>
          <a:ln>
            <a:noFill/>
          </a:ln>
        </p:spPr>
      </p:pic>
      <p:sp>
        <p:nvSpPr>
          <p:cNvPr id="100" name="Google Shape;100;p3"/>
          <p:cNvSpPr txBox="1"/>
          <p:nvPr>
            <p:ph idx="2" type="body"/>
          </p:nvPr>
        </p:nvSpPr>
        <p:spPr>
          <a:xfrm>
            <a:off x="757725" y="1533975"/>
            <a:ext cx="5359800" cy="35838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0"/>
              </a:spcBef>
              <a:spcAft>
                <a:spcPts val="0"/>
              </a:spcAft>
              <a:buClr>
                <a:schemeClr val="dk1"/>
              </a:buClr>
              <a:buSzPts val="1600"/>
              <a:buNone/>
            </a:pPr>
            <a:r>
              <a:rPr lang="it-IT" sz="1800">
                <a:solidFill>
                  <a:srgbClr val="111111"/>
                </a:solidFill>
                <a:highlight>
                  <a:srgbClr val="FFFFFF"/>
                </a:highlight>
                <a:latin typeface="Arial"/>
                <a:ea typeface="Arial"/>
                <a:cs typeface="Arial"/>
                <a:sym typeface="Arial"/>
              </a:rPr>
              <a:t>Testimonianza sconvolgente sull'inferno dei Lager, "Se questo è un uomo" è un capolavoro letterario: una lucida analisi della composizione e della storia del Lager, ovvero dell'umiliazione, dell'offesa, della degradazione dell'uomo, prima ancora della sua soppressione nello sterminio.</a:t>
            </a:r>
            <a:endParaRPr sz="24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4" name="Shape 104"/>
        <p:cNvGrpSpPr/>
        <p:nvPr/>
      </p:nvGrpSpPr>
      <p:grpSpPr>
        <a:xfrm>
          <a:off x="0" y="0"/>
          <a:ext cx="0" cy="0"/>
          <a:chOff x="0" y="0"/>
          <a:chExt cx="0" cy="0"/>
        </a:xfrm>
      </p:grpSpPr>
      <p:sp>
        <p:nvSpPr>
          <p:cNvPr id="105" name="Google Shape;105;p8"/>
          <p:cNvSpPr txBox="1"/>
          <p:nvPr>
            <p:ph type="title"/>
          </p:nvPr>
        </p:nvSpPr>
        <p:spPr>
          <a:xfrm>
            <a:off x="646425" y="651150"/>
            <a:ext cx="5192100" cy="8907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Font typeface="Calibri"/>
              <a:buNone/>
            </a:pPr>
            <a:r>
              <a:rPr lang="it-IT"/>
              <a:t>Agatha Christie, </a:t>
            </a:r>
            <a:endParaRPr/>
          </a:p>
          <a:p>
            <a:pPr indent="0" lvl="0" marL="0" rtl="0" algn="l">
              <a:lnSpc>
                <a:spcPct val="90000"/>
              </a:lnSpc>
              <a:spcBef>
                <a:spcPts val="0"/>
              </a:spcBef>
              <a:spcAft>
                <a:spcPts val="0"/>
              </a:spcAft>
              <a:buClr>
                <a:schemeClr val="dk1"/>
              </a:buClr>
              <a:buSzPts val="3200"/>
              <a:buFont typeface="Calibri"/>
              <a:buNone/>
            </a:pPr>
            <a:r>
              <a:rPr i="1" lang="it-IT"/>
              <a:t>Dieci piccoli indiani </a:t>
            </a:r>
            <a:r>
              <a:rPr lang="it-IT"/>
              <a:t>(1939)</a:t>
            </a:r>
            <a:endParaRPr/>
          </a:p>
        </p:txBody>
      </p:sp>
      <p:sp>
        <p:nvSpPr>
          <p:cNvPr id="106" name="Google Shape;106;p8"/>
          <p:cNvSpPr txBox="1"/>
          <p:nvPr>
            <p:ph idx="2" type="body"/>
          </p:nvPr>
        </p:nvSpPr>
        <p:spPr>
          <a:xfrm>
            <a:off x="569075" y="1683550"/>
            <a:ext cx="6042900" cy="3811500"/>
          </a:xfrm>
          <a:prstGeom prst="rect">
            <a:avLst/>
          </a:prstGeom>
          <a:noFill/>
          <a:ln>
            <a:noFill/>
          </a:ln>
        </p:spPr>
        <p:txBody>
          <a:bodyPr anchorCtr="0" anchor="t" bIns="45700" lIns="91425" spcFirstLastPara="1" rIns="91425" wrap="square" tIns="45700">
            <a:normAutofit/>
          </a:bodyPr>
          <a:lstStyle/>
          <a:p>
            <a:pPr indent="0" lvl="0" marL="0" rtl="0" algn="l">
              <a:lnSpc>
                <a:spcPct val="115000"/>
              </a:lnSpc>
              <a:spcBef>
                <a:spcPts val="0"/>
              </a:spcBef>
              <a:spcAft>
                <a:spcPts val="0"/>
              </a:spcAft>
              <a:buClr>
                <a:schemeClr val="dk1"/>
              </a:buClr>
              <a:buSzPts val="1600"/>
              <a:buNone/>
            </a:pPr>
            <a:r>
              <a:rPr lang="it-IT" sz="1650">
                <a:solidFill>
                  <a:srgbClr val="333333"/>
                </a:solidFill>
                <a:highlight>
                  <a:srgbClr val="FFFFFF"/>
                </a:highlight>
                <a:latin typeface="Arial"/>
                <a:ea typeface="Arial"/>
                <a:cs typeface="Arial"/>
                <a:sym typeface="Arial"/>
              </a:rPr>
              <a:t>Dieci persone estranee l'una all'altra sono state invitate a soggiornare in una splendida villa, senza sapere il nome del generoso ospite. E ora sono lì, su quell'isola che sorge dal mare, simile a una gigantesca testa, che fa rabbrividire soltanto a vederla. Non hanno trovato il padrone di casa ad aspettarli. Ma hanno trovato una poesia incorniciata e appesa sopra il caminetto di ciascuna camera. E una voce inumana e penetrante che li accusa di essere tutti assassini. Per gli ospiti intrappolati è l'inizio di un interminabile incubo.</a:t>
            </a:r>
            <a:endParaRPr sz="2400">
              <a:latin typeface="Arial"/>
              <a:ea typeface="Arial"/>
              <a:cs typeface="Arial"/>
              <a:sym typeface="Arial"/>
            </a:endParaRPr>
          </a:p>
        </p:txBody>
      </p:sp>
      <p:pic>
        <p:nvPicPr>
          <p:cNvPr id="107" name="Google Shape;107;p8"/>
          <p:cNvPicPr preferRelativeResize="0"/>
          <p:nvPr/>
        </p:nvPicPr>
        <p:blipFill rotWithShape="1">
          <a:blip r:embed="rId3">
            <a:alphaModFix/>
          </a:blip>
          <a:srcRect b="0" l="0" r="0" t="0"/>
          <a:stretch/>
        </p:blipFill>
        <p:spPr>
          <a:xfrm>
            <a:off x="2114876" y="4488926"/>
            <a:ext cx="3104850" cy="2108200"/>
          </a:xfrm>
          <a:prstGeom prst="rect">
            <a:avLst/>
          </a:prstGeom>
          <a:noFill/>
          <a:ln>
            <a:noFill/>
          </a:ln>
        </p:spPr>
      </p:pic>
      <p:pic>
        <p:nvPicPr>
          <p:cNvPr id="108" name="Google Shape;108;p8"/>
          <p:cNvPicPr preferRelativeResize="0"/>
          <p:nvPr/>
        </p:nvPicPr>
        <p:blipFill>
          <a:blip r:embed="rId4">
            <a:alphaModFix/>
          </a:blip>
          <a:stretch>
            <a:fillRect/>
          </a:stretch>
        </p:blipFill>
        <p:spPr>
          <a:xfrm>
            <a:off x="7096652" y="0"/>
            <a:ext cx="4488317" cy="670559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Google Shape;113;g8ab2292594_0_0"/>
          <p:cNvSpPr txBox="1"/>
          <p:nvPr>
            <p:ph type="title"/>
          </p:nvPr>
        </p:nvSpPr>
        <p:spPr>
          <a:xfrm>
            <a:off x="514525" y="740800"/>
            <a:ext cx="5823600" cy="11994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it-IT"/>
              <a:t>Greta Thunberg, </a:t>
            </a:r>
            <a:endParaRPr/>
          </a:p>
          <a:p>
            <a:pPr indent="0" lvl="0" marL="0" rtl="0" algn="l">
              <a:spcBef>
                <a:spcPts val="0"/>
              </a:spcBef>
              <a:spcAft>
                <a:spcPts val="0"/>
              </a:spcAft>
              <a:buNone/>
            </a:pPr>
            <a:r>
              <a:rPr i="1" lang="it-IT"/>
              <a:t>La nostra casa è in fiamme </a:t>
            </a:r>
            <a:r>
              <a:rPr lang="it-IT"/>
              <a:t>(2019)</a:t>
            </a:r>
            <a:endParaRPr/>
          </a:p>
        </p:txBody>
      </p:sp>
      <p:sp>
        <p:nvSpPr>
          <p:cNvPr id="114" name="Google Shape;114;g8ab2292594_0_0"/>
          <p:cNvSpPr txBox="1"/>
          <p:nvPr>
            <p:ph idx="2" type="body"/>
          </p:nvPr>
        </p:nvSpPr>
        <p:spPr>
          <a:xfrm>
            <a:off x="514525" y="2263650"/>
            <a:ext cx="6136200" cy="3811500"/>
          </a:xfrm>
          <a:prstGeom prst="rect">
            <a:avLst/>
          </a:prstGeom>
        </p:spPr>
        <p:txBody>
          <a:bodyPr anchorCtr="0" anchor="t" bIns="45700" lIns="91425" spcFirstLastPara="1" rIns="91425" wrap="square" tIns="45700">
            <a:noAutofit/>
          </a:bodyPr>
          <a:lstStyle/>
          <a:p>
            <a:pPr indent="0" lvl="0" marL="0" rtl="0" algn="just">
              <a:lnSpc>
                <a:spcPct val="115000"/>
              </a:lnSpc>
              <a:spcBef>
                <a:spcPts val="1000"/>
              </a:spcBef>
              <a:spcAft>
                <a:spcPts val="0"/>
              </a:spcAft>
              <a:buNone/>
            </a:pPr>
            <a:r>
              <a:rPr lang="it-IT" sz="1800">
                <a:solidFill>
                  <a:srgbClr val="333333"/>
                </a:solidFill>
                <a:highlight>
                  <a:srgbClr val="FFFFFF"/>
                </a:highlight>
                <a:latin typeface="Arial"/>
                <a:ea typeface="Arial"/>
                <a:cs typeface="Arial"/>
                <a:sym typeface="Arial"/>
              </a:rPr>
              <a:t>«Non voglio la vostra speranza. Voglio che proviate la paura che provo io ogni giorno. Voglio che agiate come fareste in un'emergenza. Come se la vostra casa fosse in fiamme. Perché lo è.» Greta Thunberg ha parlato chiaro ai grandi del mondo e ha iniziato così la sua battaglia contro il cambiamento climatico. Questa è la storia di Greta, dei suoi genitori e di sua sorella Beata, che come lei soffre della sindrome di Asperger. È il «grido d'aiuto» di una ragazzina che ha convinto la famiglia a cambiare vita e ora sta cercando di convincere il mondo intero.</a:t>
            </a:r>
            <a:endParaRPr sz="1800">
              <a:highlight>
                <a:srgbClr val="FFFFFF"/>
              </a:highlight>
              <a:latin typeface="Arial"/>
              <a:ea typeface="Arial"/>
              <a:cs typeface="Arial"/>
              <a:sym typeface="Arial"/>
            </a:endParaRPr>
          </a:p>
          <a:p>
            <a:pPr indent="0" lvl="0" marL="0" rtl="0" algn="just">
              <a:spcBef>
                <a:spcPts val="1000"/>
              </a:spcBef>
              <a:spcAft>
                <a:spcPts val="0"/>
              </a:spcAft>
              <a:buNone/>
            </a:pPr>
            <a:r>
              <a:t/>
            </a:r>
            <a:endParaRPr sz="1800">
              <a:highlight>
                <a:srgbClr val="FFFFFF"/>
              </a:highlight>
              <a:latin typeface="Arial"/>
              <a:ea typeface="Arial"/>
              <a:cs typeface="Arial"/>
              <a:sym typeface="Arial"/>
            </a:endParaRPr>
          </a:p>
        </p:txBody>
      </p:sp>
      <p:pic>
        <p:nvPicPr>
          <p:cNvPr id="115" name="Google Shape;115;g8ab2292594_0_0"/>
          <p:cNvPicPr preferRelativeResize="0"/>
          <p:nvPr/>
        </p:nvPicPr>
        <p:blipFill>
          <a:blip r:embed="rId3">
            <a:alphaModFix/>
          </a:blip>
          <a:stretch>
            <a:fillRect/>
          </a:stretch>
        </p:blipFill>
        <p:spPr>
          <a:xfrm>
            <a:off x="7243305" y="69180"/>
            <a:ext cx="4807450" cy="67196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Google Shape;120;g8a1228b131_0_3"/>
          <p:cNvSpPr txBox="1"/>
          <p:nvPr>
            <p:ph type="title"/>
          </p:nvPr>
        </p:nvSpPr>
        <p:spPr>
          <a:xfrm>
            <a:off x="872050" y="624775"/>
            <a:ext cx="5391900" cy="1600200"/>
          </a:xfrm>
          <a:prstGeom prst="rect">
            <a:avLst/>
          </a:prstGeom>
        </p:spPr>
        <p:txBody>
          <a:bodyPr anchorCtr="0" anchor="t" bIns="45700" lIns="91425" spcFirstLastPara="1" rIns="91425" wrap="square" tIns="45700">
            <a:noAutofit/>
          </a:bodyPr>
          <a:lstStyle/>
          <a:p>
            <a:pPr indent="0" lvl="0" marL="0" rtl="0" algn="l">
              <a:lnSpc>
                <a:spcPct val="100000"/>
              </a:lnSpc>
              <a:spcBef>
                <a:spcPts val="0"/>
              </a:spcBef>
              <a:spcAft>
                <a:spcPts val="0"/>
              </a:spcAft>
              <a:buNone/>
            </a:pPr>
            <a:r>
              <a:rPr lang="it-IT">
                <a:solidFill>
                  <a:srgbClr val="000000"/>
                </a:solidFill>
              </a:rPr>
              <a:t>William Golding,</a:t>
            </a:r>
            <a:endParaRPr>
              <a:solidFill>
                <a:srgbClr val="000000"/>
              </a:solidFill>
            </a:endParaRPr>
          </a:p>
          <a:p>
            <a:pPr indent="0" lvl="0" marL="0" rtl="0" algn="l">
              <a:lnSpc>
                <a:spcPct val="100000"/>
              </a:lnSpc>
              <a:spcBef>
                <a:spcPts val="0"/>
              </a:spcBef>
              <a:spcAft>
                <a:spcPts val="0"/>
              </a:spcAft>
              <a:buNone/>
            </a:pPr>
            <a:r>
              <a:rPr i="1" lang="it-IT">
                <a:solidFill>
                  <a:srgbClr val="000000"/>
                </a:solidFill>
              </a:rPr>
              <a:t>Il signore delle mosche </a:t>
            </a:r>
            <a:r>
              <a:rPr lang="it-IT">
                <a:solidFill>
                  <a:srgbClr val="000000"/>
                </a:solidFill>
              </a:rPr>
              <a:t>(1954) </a:t>
            </a:r>
            <a:endParaRPr/>
          </a:p>
        </p:txBody>
      </p:sp>
      <p:sp>
        <p:nvSpPr>
          <p:cNvPr id="121" name="Google Shape;121;g8a1228b131_0_3"/>
          <p:cNvSpPr txBox="1"/>
          <p:nvPr>
            <p:ph idx="2" type="body"/>
          </p:nvPr>
        </p:nvSpPr>
        <p:spPr>
          <a:xfrm>
            <a:off x="872050" y="1864025"/>
            <a:ext cx="5391900" cy="3811500"/>
          </a:xfrm>
          <a:prstGeom prst="rect">
            <a:avLst/>
          </a:prstGeom>
        </p:spPr>
        <p:txBody>
          <a:bodyPr anchorCtr="0" anchor="t" bIns="45700" lIns="91425" spcFirstLastPara="1" rIns="91425" wrap="square" tIns="45700">
            <a:noAutofit/>
          </a:bodyPr>
          <a:lstStyle/>
          <a:p>
            <a:pPr indent="0" lvl="0" marL="0" rtl="0" algn="just">
              <a:lnSpc>
                <a:spcPct val="115000"/>
              </a:lnSpc>
              <a:spcBef>
                <a:spcPts val="1000"/>
              </a:spcBef>
              <a:spcAft>
                <a:spcPts val="0"/>
              </a:spcAft>
              <a:buNone/>
            </a:pPr>
            <a:r>
              <a:rPr lang="it-IT" sz="1800">
                <a:solidFill>
                  <a:srgbClr val="333333"/>
                </a:solidFill>
                <a:highlight>
                  <a:srgbClr val="FFFFFF"/>
                </a:highlight>
                <a:latin typeface="Arial"/>
                <a:ea typeface="Arial"/>
                <a:cs typeface="Arial"/>
                <a:sym typeface="Arial"/>
              </a:rPr>
              <a:t>Un gruppo di ragazzi inglesi, sopravvissuti a un incidente aereo, resta abbandonato a se stesso su un'isola deserta e si trasforma in una terribile tribù di selvaggi sanguinari dai macabri riti. Golding nel 1983 ha ottenuto il Nobel per la letteratura.</a:t>
            </a:r>
            <a:endParaRPr sz="1800"/>
          </a:p>
        </p:txBody>
      </p:sp>
      <p:pic>
        <p:nvPicPr>
          <p:cNvPr id="122" name="Google Shape;122;g8a1228b131_0_3"/>
          <p:cNvPicPr preferRelativeResize="0"/>
          <p:nvPr/>
        </p:nvPicPr>
        <p:blipFill>
          <a:blip r:embed="rId3">
            <a:alphaModFix/>
          </a:blip>
          <a:stretch>
            <a:fillRect/>
          </a:stretch>
        </p:blipFill>
        <p:spPr>
          <a:xfrm>
            <a:off x="6948578" y="239753"/>
            <a:ext cx="3904525" cy="6032075"/>
          </a:xfrm>
          <a:prstGeom prst="rect">
            <a:avLst/>
          </a:prstGeom>
          <a:noFill/>
          <a:ln>
            <a:noFill/>
          </a:ln>
        </p:spPr>
      </p:pic>
      <p:pic>
        <p:nvPicPr>
          <p:cNvPr id="123" name="Google Shape;123;g8a1228b131_0_3"/>
          <p:cNvPicPr preferRelativeResize="0"/>
          <p:nvPr/>
        </p:nvPicPr>
        <p:blipFill>
          <a:blip r:embed="rId4">
            <a:alphaModFix/>
          </a:blip>
          <a:stretch>
            <a:fillRect/>
          </a:stretch>
        </p:blipFill>
        <p:spPr>
          <a:xfrm>
            <a:off x="3048788" y="3968125"/>
            <a:ext cx="1847850" cy="24669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Google Shape;128;g8a1228b131_0_12"/>
          <p:cNvSpPr txBox="1"/>
          <p:nvPr>
            <p:ph type="title"/>
          </p:nvPr>
        </p:nvSpPr>
        <p:spPr>
          <a:xfrm>
            <a:off x="876925" y="599000"/>
            <a:ext cx="5736600" cy="1134000"/>
          </a:xfrm>
          <a:prstGeom prst="rect">
            <a:avLst/>
          </a:prstGeom>
        </p:spPr>
        <p:txBody>
          <a:bodyPr anchorCtr="0" anchor="t" bIns="45700" lIns="91425" spcFirstLastPara="1" rIns="91425" wrap="square" tIns="45700">
            <a:noAutofit/>
          </a:bodyPr>
          <a:lstStyle/>
          <a:p>
            <a:pPr indent="0" lvl="0" marL="0" rtl="0" algn="l">
              <a:lnSpc>
                <a:spcPct val="100000"/>
              </a:lnSpc>
              <a:spcBef>
                <a:spcPts val="0"/>
              </a:spcBef>
              <a:spcAft>
                <a:spcPts val="0"/>
              </a:spcAft>
              <a:buNone/>
            </a:pPr>
            <a:r>
              <a:rPr lang="it-IT" sz="3000">
                <a:solidFill>
                  <a:srgbClr val="111111"/>
                </a:solidFill>
                <a:highlight>
                  <a:srgbClr val="FFFFFF"/>
                </a:highlight>
              </a:rPr>
              <a:t>Francesca Longo,</a:t>
            </a:r>
            <a:endParaRPr sz="3000">
              <a:solidFill>
                <a:srgbClr val="111111"/>
              </a:solidFill>
              <a:highlight>
                <a:srgbClr val="FFFFFF"/>
              </a:highlight>
            </a:endParaRPr>
          </a:p>
          <a:p>
            <a:pPr indent="0" lvl="0" marL="0" rtl="0" algn="l">
              <a:lnSpc>
                <a:spcPct val="100000"/>
              </a:lnSpc>
              <a:spcBef>
                <a:spcPts val="600"/>
              </a:spcBef>
              <a:spcAft>
                <a:spcPts val="600"/>
              </a:spcAft>
              <a:buNone/>
            </a:pPr>
            <a:r>
              <a:rPr i="1" lang="it-IT" sz="3000">
                <a:solidFill>
                  <a:srgbClr val="111111"/>
                </a:solidFill>
                <a:highlight>
                  <a:srgbClr val="FFFFFF"/>
                </a:highlight>
              </a:rPr>
              <a:t>Come ti sequestro la prof </a:t>
            </a:r>
            <a:r>
              <a:rPr lang="it-IT" sz="3000">
                <a:solidFill>
                  <a:srgbClr val="111111"/>
                </a:solidFill>
                <a:highlight>
                  <a:srgbClr val="FFFFFF"/>
                </a:highlight>
              </a:rPr>
              <a:t>(2008) </a:t>
            </a:r>
            <a:endParaRPr sz="4100"/>
          </a:p>
        </p:txBody>
      </p:sp>
      <p:sp>
        <p:nvSpPr>
          <p:cNvPr id="129" name="Google Shape;129;g8a1228b131_0_12"/>
          <p:cNvSpPr txBox="1"/>
          <p:nvPr>
            <p:ph idx="2" type="body"/>
          </p:nvPr>
        </p:nvSpPr>
        <p:spPr>
          <a:xfrm>
            <a:off x="876925" y="1874800"/>
            <a:ext cx="6160500" cy="4277700"/>
          </a:xfrm>
          <a:prstGeom prst="rect">
            <a:avLst/>
          </a:prstGeom>
        </p:spPr>
        <p:txBody>
          <a:bodyPr anchorCtr="0" anchor="t" bIns="45700" lIns="91425" spcFirstLastPara="1" rIns="91425" wrap="square" tIns="45700">
            <a:noAutofit/>
          </a:bodyPr>
          <a:lstStyle/>
          <a:p>
            <a:pPr indent="0" lvl="0" marL="0" rtl="0" algn="just">
              <a:lnSpc>
                <a:spcPct val="115000"/>
              </a:lnSpc>
              <a:spcBef>
                <a:spcPts val="1000"/>
              </a:spcBef>
              <a:spcAft>
                <a:spcPts val="0"/>
              </a:spcAft>
              <a:buNone/>
            </a:pPr>
            <a:r>
              <a:rPr lang="it-IT" sz="1800">
                <a:solidFill>
                  <a:srgbClr val="333333"/>
                </a:solidFill>
                <a:highlight>
                  <a:srgbClr val="FFFFFF"/>
                </a:highlight>
                <a:latin typeface="Arial"/>
                <a:ea typeface="Arial"/>
                <a:cs typeface="Arial"/>
                <a:sym typeface="Arial"/>
              </a:rPr>
              <a:t>Una scuola qualunque, dove si entra e si esce ad orari variabili, dove si studia e anche no, un parcheggio dove proprio non ci si conosce. E uno dei tanti giorni di scuola vissuto come inutile, non fosse che il primo della classe sequestra per errore la prof di latino. Comincia così l'avventura di un gruppo di quindici ragazzi che, seppure diversi tra loro, si scopriranno amici. Ventiquattro ore per permettere a ognuno di raccontarsi agli altri, di uscire da quel “bozzolo” di silenzio che caratterizza la società contemporanea. Ventiquattro ore per aiutarsi a vicenda, abbattendo le barriere del pregiudizio ed evitando di cascare nel tranello del giudizio. </a:t>
            </a:r>
            <a:endParaRPr sz="1800"/>
          </a:p>
        </p:txBody>
      </p:sp>
      <p:pic>
        <p:nvPicPr>
          <p:cNvPr id="130" name="Google Shape;130;g8a1228b131_0_12"/>
          <p:cNvPicPr preferRelativeResize="0"/>
          <p:nvPr/>
        </p:nvPicPr>
        <p:blipFill>
          <a:blip r:embed="rId3">
            <a:alphaModFix/>
          </a:blip>
          <a:stretch>
            <a:fillRect/>
          </a:stretch>
        </p:blipFill>
        <p:spPr>
          <a:xfrm>
            <a:off x="7820200" y="774075"/>
            <a:ext cx="3539900" cy="53098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 name="Shape 134"/>
        <p:cNvGrpSpPr/>
        <p:nvPr/>
      </p:nvGrpSpPr>
      <p:grpSpPr>
        <a:xfrm>
          <a:off x="0" y="0"/>
          <a:ext cx="0" cy="0"/>
          <a:chOff x="0" y="0"/>
          <a:chExt cx="0" cy="0"/>
        </a:xfrm>
      </p:grpSpPr>
      <p:sp>
        <p:nvSpPr>
          <p:cNvPr id="135" name="Google Shape;135;g8a1228b131_0_22"/>
          <p:cNvSpPr txBox="1"/>
          <p:nvPr>
            <p:ph type="title"/>
          </p:nvPr>
        </p:nvSpPr>
        <p:spPr>
          <a:xfrm>
            <a:off x="620675" y="1559400"/>
            <a:ext cx="5862300" cy="1283100"/>
          </a:xfrm>
          <a:prstGeom prst="rect">
            <a:avLst/>
          </a:prstGeom>
        </p:spPr>
        <p:txBody>
          <a:bodyPr anchorCtr="0" anchor="b" bIns="45700" lIns="91425" spcFirstLastPara="1" rIns="91425" wrap="square" tIns="45700">
            <a:noAutofit/>
          </a:bodyPr>
          <a:lstStyle/>
          <a:p>
            <a:pPr indent="0" lvl="0" marL="0" rtl="0" algn="l">
              <a:lnSpc>
                <a:spcPct val="120000"/>
              </a:lnSpc>
              <a:spcBef>
                <a:spcPts val="0"/>
              </a:spcBef>
              <a:spcAft>
                <a:spcPts val="0"/>
              </a:spcAft>
              <a:buNone/>
            </a:pPr>
            <a:r>
              <a:t/>
            </a:r>
            <a:endParaRPr b="1" sz="2400">
              <a:solidFill>
                <a:srgbClr val="111111"/>
              </a:solidFill>
              <a:highlight>
                <a:srgbClr val="FFFFFF"/>
              </a:highlight>
            </a:endParaRPr>
          </a:p>
          <a:p>
            <a:pPr indent="0" lvl="0" marL="0" rtl="0" algn="l">
              <a:lnSpc>
                <a:spcPct val="120000"/>
              </a:lnSpc>
              <a:spcBef>
                <a:spcPts val="600"/>
              </a:spcBef>
              <a:spcAft>
                <a:spcPts val="0"/>
              </a:spcAft>
              <a:buNone/>
            </a:pPr>
            <a:r>
              <a:t/>
            </a:r>
            <a:endParaRPr b="1" sz="2400">
              <a:solidFill>
                <a:srgbClr val="111111"/>
              </a:solidFill>
              <a:highlight>
                <a:srgbClr val="FFFFFF"/>
              </a:highlight>
            </a:endParaRPr>
          </a:p>
          <a:p>
            <a:pPr indent="0" lvl="0" marL="0" rtl="0" algn="l">
              <a:lnSpc>
                <a:spcPct val="100000"/>
              </a:lnSpc>
              <a:spcBef>
                <a:spcPts val="600"/>
              </a:spcBef>
              <a:spcAft>
                <a:spcPts val="0"/>
              </a:spcAft>
              <a:buClr>
                <a:schemeClr val="dk1"/>
              </a:buClr>
              <a:buSzPts val="1100"/>
              <a:buFont typeface="Arial"/>
              <a:buNone/>
            </a:pPr>
            <a:r>
              <a:rPr lang="it-IT" sz="3000">
                <a:solidFill>
                  <a:srgbClr val="111111"/>
                </a:solidFill>
                <a:highlight>
                  <a:srgbClr val="FFFFFF"/>
                </a:highlight>
              </a:rPr>
              <a:t>Laila Wadia,</a:t>
            </a:r>
            <a:endParaRPr sz="3000">
              <a:solidFill>
                <a:srgbClr val="111111"/>
              </a:solidFill>
              <a:highlight>
                <a:srgbClr val="FFFFFF"/>
              </a:highlight>
            </a:endParaRPr>
          </a:p>
          <a:p>
            <a:pPr indent="0" lvl="0" marL="0" rtl="0" algn="l">
              <a:lnSpc>
                <a:spcPct val="100000"/>
              </a:lnSpc>
              <a:spcBef>
                <a:spcPts val="600"/>
              </a:spcBef>
              <a:spcAft>
                <a:spcPts val="0"/>
              </a:spcAft>
              <a:buClr>
                <a:schemeClr val="dk1"/>
              </a:buClr>
              <a:buSzPts val="1100"/>
              <a:buFont typeface="Arial"/>
              <a:buNone/>
            </a:pPr>
            <a:r>
              <a:rPr i="1" lang="it-IT" sz="3000">
                <a:solidFill>
                  <a:srgbClr val="111111"/>
                </a:solidFill>
                <a:highlight>
                  <a:srgbClr val="FFFFFF"/>
                </a:highlight>
              </a:rPr>
              <a:t>Come diventare italiani in 24 ore: diario di un'aspirante italiana </a:t>
            </a:r>
            <a:r>
              <a:rPr lang="it-IT" sz="3000">
                <a:solidFill>
                  <a:srgbClr val="111111"/>
                </a:solidFill>
                <a:highlight>
                  <a:srgbClr val="FFFFFF"/>
                </a:highlight>
              </a:rPr>
              <a:t>(2010)</a:t>
            </a:r>
            <a:endParaRPr sz="3000">
              <a:solidFill>
                <a:srgbClr val="111111"/>
              </a:solidFill>
              <a:highlight>
                <a:srgbClr val="FFFFFF"/>
              </a:highlight>
            </a:endParaRPr>
          </a:p>
          <a:p>
            <a:pPr indent="0" lvl="0" marL="0" rtl="0" algn="l">
              <a:spcBef>
                <a:spcPts val="600"/>
              </a:spcBef>
              <a:spcAft>
                <a:spcPts val="0"/>
              </a:spcAft>
              <a:buNone/>
            </a:pPr>
            <a:r>
              <a:t/>
            </a:r>
            <a:endParaRPr/>
          </a:p>
        </p:txBody>
      </p:sp>
      <p:sp>
        <p:nvSpPr>
          <p:cNvPr id="136" name="Google Shape;136;g8a1228b131_0_22"/>
          <p:cNvSpPr txBox="1"/>
          <p:nvPr>
            <p:ph idx="2" type="body"/>
          </p:nvPr>
        </p:nvSpPr>
        <p:spPr>
          <a:xfrm>
            <a:off x="523800" y="2558925"/>
            <a:ext cx="6616500" cy="1848300"/>
          </a:xfrm>
          <a:prstGeom prst="rect">
            <a:avLst/>
          </a:prstGeom>
        </p:spPr>
        <p:txBody>
          <a:bodyPr anchorCtr="0" anchor="t" bIns="45700" lIns="91425" spcFirstLastPara="1" rIns="91425" wrap="square" tIns="45700">
            <a:noAutofit/>
          </a:bodyPr>
          <a:lstStyle/>
          <a:p>
            <a:pPr indent="0" lvl="0" marL="0" rtl="0" algn="just">
              <a:lnSpc>
                <a:spcPct val="115000"/>
              </a:lnSpc>
              <a:spcBef>
                <a:spcPts val="1000"/>
              </a:spcBef>
              <a:spcAft>
                <a:spcPts val="0"/>
              </a:spcAft>
              <a:buNone/>
            </a:pPr>
            <a:r>
              <a:rPr lang="it-IT" sz="1800">
                <a:solidFill>
                  <a:srgbClr val="333333"/>
                </a:solidFill>
                <a:highlight>
                  <a:srgbClr val="FFFFFF"/>
                </a:highlight>
                <a:latin typeface="Arial"/>
                <a:ea typeface="Arial"/>
                <a:cs typeface="Arial"/>
                <a:sym typeface="Arial"/>
              </a:rPr>
              <a:t>Italiani si nasce o si diventa? Come ci vedono gli stranieri? Immaginate di avere 24 ore per apprendere le fondamentali abitudini e i tipici modi di fare dell'italiano medio. Ogni ora sarebbe dedicata ad apprendere qualche dettaglio del nostro carattere nazionale, e a fine giornata il miracolo sarebbe compiuto: avreste raggiunto il vostro Ql (Quoziente d'Italianità) ideale, senza sentirvi più "stranieri". Un romanzo intelligente e spassoso, che affronta tutti gli stereotipi sugli italiani da un punto di vista insolito e tremendamente istruttivo.</a:t>
            </a:r>
            <a:endParaRPr sz="2500"/>
          </a:p>
        </p:txBody>
      </p:sp>
      <p:pic>
        <p:nvPicPr>
          <p:cNvPr id="137" name="Google Shape;137;g8a1228b131_0_22"/>
          <p:cNvPicPr preferRelativeResize="0"/>
          <p:nvPr/>
        </p:nvPicPr>
        <p:blipFill>
          <a:blip r:embed="rId3">
            <a:alphaModFix/>
          </a:blip>
          <a:stretch>
            <a:fillRect/>
          </a:stretch>
        </p:blipFill>
        <p:spPr>
          <a:xfrm>
            <a:off x="7968750" y="242425"/>
            <a:ext cx="3832875" cy="53491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sp>
        <p:nvSpPr>
          <p:cNvPr id="142" name="Google Shape;142;g8a1228b131_0_31"/>
          <p:cNvSpPr txBox="1"/>
          <p:nvPr>
            <p:ph type="title"/>
          </p:nvPr>
        </p:nvSpPr>
        <p:spPr>
          <a:xfrm>
            <a:off x="839800" y="483575"/>
            <a:ext cx="4199400" cy="1251600"/>
          </a:xfrm>
          <a:prstGeom prst="rect">
            <a:avLst/>
          </a:prstGeom>
        </p:spPr>
        <p:txBody>
          <a:bodyPr anchorCtr="0" anchor="b" bIns="45700" lIns="91425" spcFirstLastPara="1" rIns="91425" wrap="square" tIns="45700">
            <a:noAutofit/>
          </a:bodyPr>
          <a:lstStyle/>
          <a:p>
            <a:pPr indent="0" lvl="0" marL="0" rtl="0" algn="l">
              <a:spcBef>
                <a:spcPts val="0"/>
              </a:spcBef>
              <a:spcAft>
                <a:spcPts val="0"/>
              </a:spcAft>
              <a:buNone/>
            </a:pPr>
            <a:r>
              <a:rPr lang="it-IT"/>
              <a:t>Jack London </a:t>
            </a:r>
            <a:endParaRPr/>
          </a:p>
          <a:p>
            <a:pPr indent="0" lvl="0" marL="0" rtl="0" algn="l">
              <a:spcBef>
                <a:spcPts val="0"/>
              </a:spcBef>
              <a:spcAft>
                <a:spcPts val="0"/>
              </a:spcAft>
              <a:buNone/>
            </a:pPr>
            <a:r>
              <a:rPr i="1" lang="it-IT"/>
              <a:t>Zanna Bianca </a:t>
            </a:r>
            <a:r>
              <a:rPr lang="it-IT"/>
              <a:t>(1906) </a:t>
            </a:r>
            <a:endParaRPr/>
          </a:p>
        </p:txBody>
      </p:sp>
      <p:sp>
        <p:nvSpPr>
          <p:cNvPr id="143" name="Google Shape;143;g8a1228b131_0_31"/>
          <p:cNvSpPr txBox="1"/>
          <p:nvPr>
            <p:ph idx="2" type="body"/>
          </p:nvPr>
        </p:nvSpPr>
        <p:spPr>
          <a:xfrm>
            <a:off x="839800" y="1954250"/>
            <a:ext cx="5901000" cy="3811500"/>
          </a:xfrm>
          <a:prstGeom prst="rect">
            <a:avLst/>
          </a:prstGeom>
        </p:spPr>
        <p:txBody>
          <a:bodyPr anchorCtr="0" anchor="t" bIns="45700" lIns="91425" spcFirstLastPara="1" rIns="91425" wrap="square" tIns="45700">
            <a:noAutofit/>
          </a:bodyPr>
          <a:lstStyle/>
          <a:p>
            <a:pPr indent="0" lvl="0" marL="0" rtl="0" algn="just">
              <a:lnSpc>
                <a:spcPct val="115000"/>
              </a:lnSpc>
              <a:spcBef>
                <a:spcPts val="1000"/>
              </a:spcBef>
              <a:spcAft>
                <a:spcPts val="0"/>
              </a:spcAft>
              <a:buNone/>
            </a:pPr>
            <a:r>
              <a:rPr lang="it-IT" sz="1800">
                <a:solidFill>
                  <a:srgbClr val="333333"/>
                </a:solidFill>
                <a:highlight>
                  <a:srgbClr val="FFFFFF"/>
                </a:highlight>
                <a:latin typeface="Arial"/>
                <a:ea typeface="Arial"/>
                <a:cs typeface="Arial"/>
                <a:sym typeface="Arial"/>
              </a:rPr>
              <a:t>Nel gelido e selvaggio Nord la vita non è facile, è lotta contro la fame, è uccidere per non essere ucciso. Lo sa bene Zanna Bianca, un lupo che, ancora cucciolo, si troverà a vivere in mezzo agli uomini. La convivenza insegnerà al lupo la dura legge dell'obbedienza agli uomini, tra scontri e maltrattamenti. Ma un sentimento nascerà nel cuore oscuro del lupo. Zanna Bianca, che sembra conoscere solo odio e diffidenza, rinuncerà ad essere lupo e si farà cane per amore del suo padrone buono e comprensivo. Una storia avventurosa e al tempo stesso commovente, un sogno di amicizia tra uomo e mondo degli animali.</a:t>
            </a:r>
            <a:endParaRPr sz="1800">
              <a:latin typeface="Arial"/>
              <a:ea typeface="Arial"/>
              <a:cs typeface="Arial"/>
              <a:sym typeface="Arial"/>
            </a:endParaRPr>
          </a:p>
        </p:txBody>
      </p:sp>
      <p:pic>
        <p:nvPicPr>
          <p:cNvPr id="144" name="Google Shape;144;g8a1228b131_0_31"/>
          <p:cNvPicPr preferRelativeResize="0"/>
          <p:nvPr/>
        </p:nvPicPr>
        <p:blipFill>
          <a:blip r:embed="rId3">
            <a:alphaModFix/>
          </a:blip>
          <a:stretch>
            <a:fillRect/>
          </a:stretch>
        </p:blipFill>
        <p:spPr>
          <a:xfrm>
            <a:off x="7434820" y="631688"/>
            <a:ext cx="3695550" cy="55946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2020-06-05T06:20:41Z</dcterms:created>
  <dc:creator>L S</dc:creator>
</cp:coreProperties>
</file>