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7"/>
  </p:notesMasterIdLst>
  <p:sldIdLst>
    <p:sldId id="256" r:id="rId2"/>
    <p:sldId id="261" r:id="rId3"/>
    <p:sldId id="262" r:id="rId4"/>
    <p:sldId id="265" r:id="rId5"/>
    <p:sldId id="257" r:id="rId6"/>
    <p:sldId id="284" r:id="rId7"/>
    <p:sldId id="264" r:id="rId8"/>
    <p:sldId id="266" r:id="rId9"/>
    <p:sldId id="267" r:id="rId10"/>
    <p:sldId id="268" r:id="rId11"/>
    <p:sldId id="269" r:id="rId12"/>
    <p:sldId id="277" r:id="rId13"/>
    <p:sldId id="273" r:id="rId14"/>
    <p:sldId id="271" r:id="rId15"/>
    <p:sldId id="272" r:id="rId16"/>
    <p:sldId id="270" r:id="rId17"/>
    <p:sldId id="274" r:id="rId18"/>
    <p:sldId id="275" r:id="rId19"/>
    <p:sldId id="276" r:id="rId20"/>
    <p:sldId id="278" r:id="rId21"/>
    <p:sldId id="279" r:id="rId22"/>
    <p:sldId id="280" r:id="rId23"/>
    <p:sldId id="281" r:id="rId24"/>
    <p:sldId id="282" r:id="rId25"/>
    <p:sldId id="283" r:id="rId26"/>
  </p:sldIdLst>
  <p:sldSz cx="9144000" cy="6858000" type="screen4x3"/>
  <p:notesSz cx="6797675" cy="992822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7AB7F-BD3F-43B6-B72E-E3DE535866C5}" type="datetimeFigureOut">
              <a:rPr lang="it-IT" smtClean="0"/>
              <a:pPr/>
              <a:t>16/11/2016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A7051-4F69-4F4C-A40C-A59114FB8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0A7051-4F69-4F4C-A40C-A59114FB8602}" type="slidenum">
              <a:rPr lang="it-IT" smtClean="0"/>
              <a:pPr/>
              <a:t>24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16/11/2016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16/11/2016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16/11/2016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16/11/2016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y-personaltrainer.it/salute/droghe-orecchio.html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907754"/>
          </a:xfrm>
        </p:spPr>
        <p:txBody>
          <a:bodyPr>
            <a:normAutofit/>
          </a:bodyPr>
          <a:lstStyle/>
          <a:p>
            <a:r>
              <a:rPr lang="it-IT" sz="5000" b="1" dirty="0" smtClean="0">
                <a:latin typeface="+mn-lt"/>
              </a:rPr>
              <a:t>MAL </a:t>
            </a:r>
            <a:r>
              <a:rPr lang="it-IT" sz="5000" b="1" dirty="0" err="1" smtClean="0">
                <a:latin typeface="+mn-lt"/>
              </a:rPr>
              <a:t>DI</a:t>
            </a:r>
            <a:r>
              <a:rPr lang="it-IT" sz="5000" b="1" dirty="0" smtClean="0">
                <a:latin typeface="+mn-lt"/>
              </a:rPr>
              <a:t> SCHIENA? </a:t>
            </a:r>
            <a:br>
              <a:rPr lang="it-IT" sz="5000" b="1" dirty="0" smtClean="0">
                <a:latin typeface="+mn-lt"/>
              </a:rPr>
            </a:br>
            <a:r>
              <a:rPr lang="it-IT" sz="5000" b="1" dirty="0" smtClean="0">
                <a:latin typeface="+mn-lt"/>
              </a:rPr>
              <a:t>NO GRAZIE!</a:t>
            </a:r>
            <a:endParaRPr lang="it-IT" sz="5000" b="1" dirty="0">
              <a:latin typeface="+mn-lt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it-IT" dirty="0" smtClean="0"/>
              <a:t>-1 la nostra colonna vertebrale</a:t>
            </a:r>
          </a:p>
          <a:p>
            <a:pPr algn="just"/>
            <a:r>
              <a:rPr lang="it-IT" dirty="0" smtClean="0"/>
              <a:t>-2 le varie cause di dolore</a:t>
            </a:r>
          </a:p>
          <a:p>
            <a:pPr algn="just"/>
            <a:r>
              <a:rPr lang="it-IT" dirty="0" smtClean="0"/>
              <a:t>-3 la postura corretta</a:t>
            </a:r>
          </a:p>
          <a:p>
            <a:pPr algn="just"/>
            <a:r>
              <a:rPr lang="it-IT" dirty="0" smtClean="0"/>
              <a:t>-4 le norme preventive</a:t>
            </a:r>
          </a:p>
          <a:p>
            <a:endParaRPr lang="it-IT" dirty="0" smtClean="0"/>
          </a:p>
          <a:p>
            <a:endParaRPr lang="it-IT" dirty="0"/>
          </a:p>
        </p:txBody>
      </p:sp>
      <p:pic>
        <p:nvPicPr>
          <p:cNvPr id="4" name="Immagine 3" descr="http://www.matteirho.it/mattei/ed_fis/colonna/guida4_files/d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293096"/>
            <a:ext cx="32670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Varie cause del dolore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it-IT" dirty="0" smtClean="0"/>
              <a:t>Il nostro mal di schiena può derivare da due tipi di cause:</a:t>
            </a:r>
          </a:p>
          <a:p>
            <a:r>
              <a:rPr lang="it-IT" dirty="0" smtClean="0"/>
              <a:t>- FUNZIONALI</a:t>
            </a:r>
          </a:p>
          <a:p>
            <a:r>
              <a:rPr lang="it-IT" dirty="0" smtClean="0"/>
              <a:t>- ORGANICHE</a:t>
            </a:r>
          </a:p>
          <a:p>
            <a:pPr algn="just"/>
            <a:r>
              <a:rPr lang="it-IT" dirty="0" smtClean="0"/>
              <a:t>Nel primo caso, più frequente a verificarsi, il mal di schiena non deriva direttamente da malattie o degenerazioni delle strutture vertebrali, bensì da un uso scorretto od eccessivo di queste. In sostanza la nostra  colonna dà dolore solo se la usiamo oltre le proprie capacità. Se impariamo a conoscerne i limiti e soprattutto a rispettarli, usandola con criterio, NON SENTIREMO DOLORE.</a:t>
            </a:r>
          </a:p>
          <a:p>
            <a:r>
              <a:rPr lang="it-IT" dirty="0" smtClean="0"/>
              <a:t>Nel secondo caso il dolore deriva d degenerazioni della vertebra ( es. artrosi) o del disco ( es. </a:t>
            </a:r>
            <a:r>
              <a:rPr lang="it-IT" dirty="0" err="1" smtClean="0"/>
              <a:t>protusioni</a:t>
            </a:r>
            <a:r>
              <a:rPr lang="it-IT" dirty="0" smtClean="0"/>
              <a:t>, ernia del disco ).</a:t>
            </a:r>
          </a:p>
          <a:p>
            <a:endParaRPr lang="it-IT" dirty="0"/>
          </a:p>
        </p:txBody>
      </p:sp>
      <p:pic>
        <p:nvPicPr>
          <p:cNvPr id="5" name="Segnaposto contenuto 4" descr="http://www.docteurclic.com/galerie-photos/image_4442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8200" y="2253511"/>
            <a:ext cx="4038600" cy="32193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Varie cause di dolore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79512" y="3268141"/>
            <a:ext cx="8712968" cy="3589859"/>
          </a:xfrm>
        </p:spPr>
        <p:txBody>
          <a:bodyPr>
            <a:normAutofit/>
          </a:bodyPr>
          <a:lstStyle/>
          <a:p>
            <a:pPr algn="just"/>
            <a:r>
              <a:rPr lang="it-IT" sz="2000" dirty="0" smtClean="0"/>
              <a:t>Difficilmente, comunque, troviamo dei mal di schiena di tipo solamente funzionale o solamente organico. Di solito i due fattori coesistono seppure in maniera diversa. E’ evidente che in caso di degenerazioni vertebrali o discali, ossia la componente organica, la capacità di lavoro è ulteriormente limitata, per cui è indispensabile fare attenzione ad ogni tipo di attività fisica al fine di non peggiorare la situazione. D’altronde neanche chi ha una colonna sana dovrebbe abusarne per non rischiare prima o dopo di ritrovarsi bloccato e dolorante. Si può concludere che a procurare dolore è soprattutto l’uso sbagliato della colonna, perciò il principale intervento per evitarlo o combatterlo è di IMPARARE AD USARE CORRETTAMENTE LA PROPRIA COLONNA.</a:t>
            </a:r>
            <a:endParaRPr lang="it-IT" sz="2000" dirty="0"/>
          </a:p>
        </p:txBody>
      </p:sp>
      <p:pic>
        <p:nvPicPr>
          <p:cNvPr id="5" name="Segnaposto contenuto 4" descr="http://www.my-personaltrainer.it/salute/img/mal-di-schiena8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83768" y="1340768"/>
            <a:ext cx="4038600" cy="17239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postura corretta</a:t>
            </a:r>
            <a:endParaRPr lang="it-IT" dirty="0"/>
          </a:p>
        </p:txBody>
      </p:sp>
      <p:pic>
        <p:nvPicPr>
          <p:cNvPr id="5" name="Segnaposto contenuto 4" descr="http://www.pietropapisca.it/wp-content/uploads/2013/03/Posture-ERRATE-cartoon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32773" y="1600200"/>
            <a:ext cx="3287454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Segnaposto contenuto 5" descr="http://www.blog-takecare.it/wp-content/uploads/2014/11/la-postura-in-osteopatia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2162903"/>
            <a:ext cx="4038600" cy="34005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it-IT" dirty="0" smtClean="0"/>
              <a:t>La postura corretta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23528" y="3429000"/>
            <a:ext cx="8075240" cy="3129211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it-IT" sz="2000" dirty="0"/>
              <a:t>	</a:t>
            </a:r>
            <a:r>
              <a:rPr lang="it-IT" sz="2000" dirty="0" smtClean="0"/>
              <a:t>All'ottenimento di una postura corretta concorrono vari fattori (neurofisiologici, biomeccanici, emotivi, psicologiche relazionali); a causare i problemi posturali concorrono il tipo di terreno costantemente percorso, l'uso di calzature non idonee, la predisposizione ad atteggiamenti scorretti dovuti ad un'alterazione anatomica congenita </a:t>
            </a:r>
            <a:r>
              <a:rPr lang="it-IT" sz="2000" dirty="0" err="1" smtClean="0"/>
              <a:t>etc</a:t>
            </a:r>
            <a:r>
              <a:rPr lang="it-IT" sz="2000" dirty="0" smtClean="0"/>
              <a:t>.. La postura  di un individuo è frutto del vissuto della persona stessa nell'ambiente in cui vive,determinato anche da stress, traumi fisici ed emotivi, posture professionali scorrette ripetute e mantenute nel tempo, respirazione scorretta </a:t>
            </a:r>
            <a:r>
              <a:rPr lang="it-IT" sz="2000" dirty="0" err="1" smtClean="0"/>
              <a:t>etc</a:t>
            </a:r>
            <a:r>
              <a:rPr lang="it-IT" sz="2000" dirty="0" smtClean="0"/>
              <a:t>..</a:t>
            </a:r>
            <a:endParaRPr lang="it-IT" sz="2000" dirty="0"/>
          </a:p>
        </p:txBody>
      </p:sp>
      <p:pic>
        <p:nvPicPr>
          <p:cNvPr id="5" name="Segnaposto contenuto 4" descr="la-postura-berardi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652120" y="1412776"/>
            <a:ext cx="2857500" cy="167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CasellaDiTesto 5"/>
          <p:cNvSpPr txBox="1"/>
          <p:nvPr/>
        </p:nvSpPr>
        <p:spPr>
          <a:xfrm>
            <a:off x="611560" y="980728"/>
            <a:ext cx="47525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 smtClean="0"/>
              <a:t>La postura è la posizione del corpo umano nello spazio e la relativa relazione tra i suoi segmenti corporei. La postura corretta può quindi definirsi sinteticamente come la posizione più idonea del nostro corpo nello spazio per attuare le funzioni </a:t>
            </a:r>
            <a:r>
              <a:rPr lang="it-IT" sz="2000" dirty="0" err="1" smtClean="0"/>
              <a:t>antigravitarie</a:t>
            </a:r>
            <a:r>
              <a:rPr lang="it-IT" sz="2000" dirty="0" smtClean="0"/>
              <a:t> con il minor dispendio energetico sia in deambulazione che in stazionamento.</a:t>
            </a:r>
            <a:endParaRPr lang="it-IT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postura corretta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251520" y="1340768"/>
            <a:ext cx="4032448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it-IT" sz="2000" b="1" dirty="0" smtClean="0"/>
              <a:t>Che cos’è la postura?</a:t>
            </a:r>
          </a:p>
          <a:p>
            <a:pPr algn="just"/>
            <a:r>
              <a:rPr lang="it-IT" sz="2000" dirty="0" smtClean="0"/>
              <a:t>"...la postura è espressione di un vissuto ereditato, di un vissuto personale, della formazione e deformazione culturale, di memorie dei propri traumi fisici ed emotivi, del tipo di vita e di stress che conduciamo, del tipo di lavoro e di sport a cui ci siamo assoggettati nel tempo; postura è il modo in cui respiriamo, il mondo in cui stiamo in piedi, ci atteggiamo e ci rapportiamo con noi stessi e con gli altri. La nostra postura è espressione della nostra storia".</a:t>
            </a:r>
          </a:p>
          <a:p>
            <a:r>
              <a:rPr lang="it-IT" sz="2000" dirty="0" smtClean="0"/>
              <a:t>(</a:t>
            </a:r>
            <a:r>
              <a:rPr lang="it-IT" sz="2000" dirty="0" err="1" smtClean="0"/>
              <a:t>D.Raggi</a:t>
            </a:r>
            <a:r>
              <a:rPr lang="it-IT" sz="2000" dirty="0" smtClean="0"/>
              <a:t>, 1998)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427984" y="1412776"/>
            <a:ext cx="4316288" cy="4525963"/>
          </a:xfrm>
        </p:spPr>
        <p:txBody>
          <a:bodyPr>
            <a:noAutofit/>
          </a:bodyPr>
          <a:lstStyle/>
          <a:p>
            <a:pPr algn="just"/>
            <a:r>
              <a:rPr lang="it-IT" sz="2000" dirty="0" smtClean="0"/>
              <a:t>Il sistema posturale è un insieme molto complesso, che vede coinvolte strutture del sistema nervoso centrale e periferico, soprattutto l'occhio, il piede, il sistema cutaneo, i muscoli, le articolazioni ma anche l'apparato </a:t>
            </a:r>
            <a:r>
              <a:rPr lang="it-IT" sz="2000" dirty="0" err="1" smtClean="0"/>
              <a:t>stomatognosico</a:t>
            </a:r>
            <a:r>
              <a:rPr lang="it-IT" sz="2000" dirty="0" smtClean="0"/>
              <a:t> (sistema occlusale e lingua) e l'</a:t>
            </a:r>
            <a:r>
              <a:rPr lang="it-IT" sz="2000" dirty="0" smtClean="0">
                <a:hlinkClick r:id="rId2"/>
              </a:rPr>
              <a:t>orecchio</a:t>
            </a:r>
            <a:r>
              <a:rPr lang="it-IT" sz="2000" dirty="0" smtClean="0"/>
              <a:t> interno.</a:t>
            </a:r>
          </a:p>
          <a:p>
            <a:pPr algn="just"/>
            <a:r>
              <a:rPr lang="it-IT" sz="2000" dirty="0" smtClean="0"/>
              <a:t>Il sistema nervoso centrale utilizza le informazioni ricevute da occhio, pianta dei piedi e cute in primo luogo, per avere la consapevolezza della posizione del corpo e poter impostare correttamente quanto voluto nei confronti del mondo esterno e di se stesso.</a:t>
            </a:r>
          </a:p>
          <a:p>
            <a:endParaRPr lang="it-IT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it-IT" dirty="0" smtClean="0"/>
              <a:t>La postura corretta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67544" y="1135285"/>
            <a:ext cx="4330824" cy="4525963"/>
          </a:xfrm>
        </p:spPr>
        <p:txBody>
          <a:bodyPr>
            <a:normAutofit fontScale="25000" lnSpcReduction="20000"/>
          </a:bodyPr>
          <a:lstStyle/>
          <a:p>
            <a:pPr fontAlgn="base"/>
            <a:r>
              <a:rPr lang="it-IT" sz="6400" dirty="0" smtClean="0"/>
              <a:t>Avere una buona postura è importante per la vita quotidiana!</a:t>
            </a:r>
          </a:p>
          <a:p>
            <a:pPr fontAlgn="base"/>
            <a:r>
              <a:rPr lang="it-IT" sz="6400" dirty="0" smtClean="0"/>
              <a:t>Se ci pensi per un attimo ti accorgi che  può influire sulla tua salute e ridurre il tuo benessere psico-fisico, può condizionare il tuo modo di camminare, l’equilibrio e il modo in cui ti muovi e ti presenti agli altri. la sensazione di non sentirti a tuo agio influenza negativamente il tuo umore e di conseguenza le tue emozioni. Ti sembra poco!</a:t>
            </a:r>
          </a:p>
          <a:p>
            <a:pPr fontAlgn="base"/>
            <a:r>
              <a:rPr lang="it-IT" sz="6400" dirty="0" smtClean="0"/>
              <a:t>In molti danno poca importanza alla propria postura fino a quando incominciano i primi sintomi di malessere come mal di schiena, mal di </a:t>
            </a:r>
            <a:r>
              <a:rPr lang="it-IT" sz="6400" dirty="0" err="1" smtClean="0"/>
              <a:t>collo…</a:t>
            </a:r>
            <a:endParaRPr lang="it-IT" sz="6400" dirty="0" smtClean="0"/>
          </a:p>
          <a:p>
            <a:pPr fontAlgn="base"/>
            <a:r>
              <a:rPr lang="it-IT" sz="6400" dirty="0" smtClean="0"/>
              <a:t>Quali sono i campanelli d’allarme che ti fanno pensare che la tua postura è sbagliata?</a:t>
            </a:r>
          </a:p>
          <a:p>
            <a:pPr fontAlgn="base"/>
            <a:r>
              <a:rPr lang="it-IT" sz="6400" dirty="0" smtClean="0"/>
              <a:t> mal di schiena e cervicale;</a:t>
            </a:r>
          </a:p>
          <a:p>
            <a:pPr fontAlgn="base"/>
            <a:r>
              <a:rPr lang="it-IT" sz="6400" dirty="0" smtClean="0"/>
              <a:t> rigidità muscolare;</a:t>
            </a:r>
          </a:p>
          <a:p>
            <a:pPr fontAlgn="base"/>
            <a:r>
              <a:rPr lang="it-IT" sz="6400" dirty="0" smtClean="0"/>
              <a:t> strappi muscolari;</a:t>
            </a:r>
          </a:p>
          <a:p>
            <a:pPr fontAlgn="base"/>
            <a:r>
              <a:rPr lang="it-IT" sz="6400" dirty="0" smtClean="0"/>
              <a:t> tensione e stress;</a:t>
            </a:r>
          </a:p>
          <a:p>
            <a:pPr fontAlgn="base"/>
            <a:r>
              <a:rPr lang="it-IT" sz="6400" dirty="0" smtClean="0"/>
              <a:t> maggior affaticamento e stanchezza;</a:t>
            </a:r>
          </a:p>
          <a:p>
            <a:pPr fontAlgn="base"/>
            <a:r>
              <a:rPr lang="it-IT" sz="6400" dirty="0" smtClean="0"/>
              <a:t> ridotta capacità di movimento;</a:t>
            </a:r>
          </a:p>
          <a:p>
            <a:pPr fontAlgn="base"/>
            <a:r>
              <a:rPr lang="it-IT" sz="6400" dirty="0" smtClean="0"/>
              <a:t> movimenti più goffi e scoordinati;</a:t>
            </a:r>
          </a:p>
          <a:p>
            <a:pPr fontAlgn="base"/>
            <a:r>
              <a:rPr lang="it-IT" sz="6400" dirty="0" smtClean="0"/>
              <a:t> peggioramento dell’equilibrio;</a:t>
            </a:r>
          </a:p>
          <a:p>
            <a:pPr fontAlgn="base"/>
            <a:r>
              <a:rPr lang="it-IT" sz="6400" dirty="0" smtClean="0"/>
              <a:t> articolazioni doloranti.</a:t>
            </a:r>
          </a:p>
          <a:p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788024" y="1124744"/>
            <a:ext cx="4038600" cy="4525963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it-IT" sz="6400" dirty="0" smtClean="0"/>
              <a:t>Una buona postura è essenziale per una mente ed un corpo in forma. Allineandoti, puoi alleviare i comuni problemi alla schiena e al collo, il mal di testa e l'affaticamento. Come se questo non bastasse, si  migliora  il portamento e l'autostima. </a:t>
            </a:r>
          </a:p>
          <a:p>
            <a:pPr>
              <a:buNone/>
            </a:pPr>
            <a:r>
              <a:rPr lang="it-IT" b="1" dirty="0" smtClean="0"/>
              <a:t/>
            </a:r>
            <a:br>
              <a:rPr lang="it-IT" b="1" dirty="0" smtClean="0"/>
            </a:br>
            <a:endParaRPr lang="it-IT" dirty="0"/>
          </a:p>
        </p:txBody>
      </p:sp>
      <p:pic>
        <p:nvPicPr>
          <p:cNvPr id="5" name="Immagine 4" descr="http://1.bp.blogspot.com/-By6QlzC02gs/U1LOskl4wiI/AAAAAAAAAYk/5FnFFNQV6DA/s1600/l%C3%ADnea+eje+vertica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780928"/>
            <a:ext cx="3076575" cy="3381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postura corretta</a:t>
            </a:r>
            <a:endParaRPr lang="it-IT" dirty="0"/>
          </a:p>
        </p:txBody>
      </p:sp>
      <p:pic>
        <p:nvPicPr>
          <p:cNvPr id="5" name="Segnaposto contenuto 4" descr="Risultati immagini per postura corretta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9552" y="1772418"/>
            <a:ext cx="3107804" cy="31135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995936" y="1412776"/>
            <a:ext cx="4680520" cy="4857403"/>
          </a:xfrm>
        </p:spPr>
        <p:txBody>
          <a:bodyPr>
            <a:noAutofit/>
          </a:bodyPr>
          <a:lstStyle/>
          <a:p>
            <a:pPr algn="just"/>
            <a:r>
              <a:rPr lang="it-IT" sz="1800" b="1" dirty="0" smtClean="0"/>
              <a:t>Avere una buona postura va oltre lo stare dritti, con il mento in su, il petto in fuori e la pancia in dentro. Si può </a:t>
            </a:r>
            <a:r>
              <a:rPr lang="it-IT" sz="1800" dirty="0" smtClean="0"/>
              <a:t> disegnare una linea immaginaria che vada dai lobi delle orecchie e che passi per le spalle, i fianchi e le ginocchia fino ad arrivare al centro delle caviglie. Usando  uno specchio  allineare le orecchie, le spalle e i fianchi, così la schiena si incurverà assumendo una lieve posizione a S. Se si avverte  dolore, si  sta forzando innaturalmente la schiena.</a:t>
            </a:r>
          </a:p>
          <a:p>
            <a:pPr algn="just"/>
            <a:r>
              <a:rPr lang="it-IT" sz="1800" dirty="0" smtClean="0"/>
              <a:t>La spina dorsale ha due curve naturali da mantenere chiamate “doppia C” e “S” che si formano dalla base della testa alle spalle e dalla parte superiore della schiena a quella inferiore del dorso. In piedi, il  peso dovrà essere uniformemente distribuito. </a:t>
            </a:r>
          </a:p>
          <a:p>
            <a:pPr algn="just"/>
            <a:endParaRPr lang="it-IT" sz="1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Norme preventive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69168" y="1600200"/>
            <a:ext cx="4330824" cy="4525963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it-IT" dirty="0" smtClean="0"/>
              <a:t>Il metodo proposto per prevenire i dolori vertebrali è quello di scaricare quotidianamente la colonna, rilassandola dalle tensioni alle quali è continuamente sottoposta.</a:t>
            </a:r>
          </a:p>
          <a:p>
            <a:pPr algn="just">
              <a:buNone/>
            </a:pPr>
            <a:r>
              <a:rPr lang="it-IT" dirty="0"/>
              <a:t>	</a:t>
            </a:r>
            <a:r>
              <a:rPr lang="it-IT" dirty="0" smtClean="0"/>
              <a:t> Questa posizione si attua mettendosi supini a terra, portando gli arti inferiori flessi a novanta gradi sopra ad uno sgabello o cuscino o </a:t>
            </a:r>
            <a:r>
              <a:rPr lang="it-IT" dirty="0" err="1" smtClean="0"/>
              <a:t>fit-ball</a:t>
            </a:r>
            <a:r>
              <a:rPr lang="it-IT" dirty="0" smtClean="0"/>
              <a:t>. </a:t>
            </a:r>
          </a:p>
          <a:p>
            <a:pPr algn="just">
              <a:buNone/>
            </a:pPr>
            <a:r>
              <a:rPr lang="it-IT" dirty="0" smtClean="0"/>
              <a:t>	In questa posizione è naturale effettuare la retroversione del bacino, meccanismo fondamentale che una volta automatizzato dà protezione ed equilibrio alla colonna.</a:t>
            </a:r>
            <a:endParaRPr lang="it-IT" dirty="0"/>
          </a:p>
        </p:txBody>
      </p:sp>
      <p:pic>
        <p:nvPicPr>
          <p:cNvPr id="7" name="Segnaposto contenuto 6" descr="http://www.lasalutedellaschiena.it/images/postura-in-casa12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781872" y="2293299"/>
            <a:ext cx="4038600" cy="31397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Norme preventive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423317"/>
            <a:ext cx="4038600" cy="4525963"/>
          </a:xfrm>
        </p:spPr>
        <p:txBody>
          <a:bodyPr>
            <a:normAutofit/>
          </a:bodyPr>
          <a:lstStyle/>
          <a:p>
            <a:pPr algn="just"/>
            <a:r>
              <a:rPr lang="it-IT" sz="2000" dirty="0" smtClean="0"/>
              <a:t>Consigli da attuare nella vita quotidiana:</a:t>
            </a:r>
          </a:p>
          <a:p>
            <a:pPr algn="just"/>
            <a:r>
              <a:rPr lang="it-IT" sz="2000" dirty="0" smtClean="0"/>
              <a:t>- quando ci si siede su di una sedia appoggiare completamente la schiena allo schienale mantenendo la pianta dei piedi ben appoggiata a terra: </a:t>
            </a:r>
          </a:p>
          <a:p>
            <a:pPr>
              <a:buNone/>
            </a:pPr>
            <a:endParaRPr lang="it-IT" dirty="0"/>
          </a:p>
        </p:txBody>
      </p:sp>
      <p:pic>
        <p:nvPicPr>
          <p:cNvPr id="6" name="Segnaposto contenuto 5" descr="http://www.studio-chiropratico.it/foto/posture01.gif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436096" y="1196752"/>
            <a:ext cx="3205721" cy="54334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Immagine 6" descr="http://www.lasalutedellaschiena.it/images/area-lavor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933056"/>
            <a:ext cx="2664296" cy="27363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Norme preventive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it-IT" sz="2000" dirty="0" smtClean="0"/>
              <a:t>Sono sconsigliate sia le scarpe troppo alte che quelle troppo basse, l’ideale è un tacco di quattro o cinque centimetri:</a:t>
            </a:r>
            <a:endParaRPr lang="it-IT" sz="2000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it-IT" sz="2000" dirty="0" smtClean="0"/>
              <a:t>Evitare di restare in piedi troppo a lungo, quando  non è possibile cambiare posizione sarebbe utile utilizzare uno sgabello, alto circa dieci centimetri appoggiandovi sopra un piede. Servirà per scaricare parte delle sollecitazioni che gravano sulla colonna.</a:t>
            </a:r>
            <a:endParaRPr lang="it-IT" sz="2000" dirty="0"/>
          </a:p>
        </p:txBody>
      </p:sp>
      <p:pic>
        <p:nvPicPr>
          <p:cNvPr id="5" name="Immagine 4" descr="http://www.lasalutedellaschiena.it/images/postura-in-casa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284984"/>
            <a:ext cx="4104456" cy="3168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Premessa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it-IT" dirty="0" smtClean="0"/>
              <a:t>La prevenzione è l’aspetto più importante nella cura  del mal di schiena e dei disturbi affini. Infatti circa l’80 % delle persone prima o poi nella vita si trova ad affrontare il problema delle algie vertebrali, il cosiddetto “mal di schiena”.</a:t>
            </a:r>
          </a:p>
          <a:p>
            <a:pPr algn="just"/>
            <a:r>
              <a:rPr lang="it-IT" dirty="0" smtClean="0"/>
              <a:t>Da qui la necessità di una informazione intelligente, per una completa comprensione della meccanica  della colonna vertebrale e per un insegnamento metodico delle modalità appropriate di uso della schiena in tutti i tipi di movimento quotidiano e sportivo.</a:t>
            </a:r>
          </a:p>
          <a:p>
            <a:pPr algn="just"/>
            <a:r>
              <a:rPr lang="it-IT" dirty="0" smtClean="0"/>
              <a:t>Con una precoce informazione è possibile evitare dolori che accomunano sempre più giovani ed adulti.</a:t>
            </a:r>
          </a:p>
          <a:p>
            <a:pPr algn="just"/>
            <a:r>
              <a:rPr lang="it-IT" dirty="0" smtClean="0"/>
              <a:t>Molte algie vertebrali sono dovute alla non conoscenza di norme basilari di comportamento, posizioni scorrette mantenute  a lungo, poca attività motoria </a:t>
            </a:r>
            <a:r>
              <a:rPr lang="it-IT" dirty="0" err="1" smtClean="0"/>
              <a:t>ecc…</a:t>
            </a:r>
            <a:r>
              <a:rPr lang="it-IT" dirty="0" smtClean="0"/>
              <a:t>.</a:t>
            </a:r>
          </a:p>
          <a:p>
            <a:pPr algn="just"/>
            <a:r>
              <a:rPr lang="it-IT" dirty="0" smtClean="0"/>
              <a:t>Pertanto è fondamentale conoscere il funzionamento della nostra colonna vertebrale, al fine di imparare quali siano i movimenti da evitare e quelli da praticare quotidianamente per conservare efficacemente la nostra schiena.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Norme preventive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it-IT" sz="2000" dirty="0" smtClean="0"/>
              <a:t>Quando si deve raccogliere qualche cosa per terra è fondamentale evitare completamente di flettere il busto in avanti al fine di non caricare il peso sul tratto lombare;</a:t>
            </a:r>
            <a:endParaRPr lang="it-IT" sz="2000" dirty="0"/>
          </a:p>
        </p:txBody>
      </p:sp>
      <p:pic>
        <p:nvPicPr>
          <p:cNvPr id="7" name="Segnaposto contenuto 6" descr="http://www.lasalutedellaschiena.it/images/postura-in-casa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484784"/>
            <a:ext cx="4038600" cy="23512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Immagine 7" descr="http://www.lasalutedellaschiena.it/images/postura-in-casa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077072"/>
            <a:ext cx="3124200" cy="2428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Norme preventive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sz="2000" dirty="0" smtClean="0"/>
              <a:t>Quando si lavano i pavimenti è consigliabile utilizzare uno spazzolone con un manico abbastanza lungo per poter mantenere la posizione eretta.</a:t>
            </a:r>
            <a:endParaRPr lang="it-IT" sz="2000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it-IT" sz="2000" dirty="0" smtClean="0"/>
              <a:t>Quando si devono effettuare lavori al di sopra della propria testa anziché estendere il dorso è consigliabile utilizzare un rialzo stabile.</a:t>
            </a:r>
            <a:endParaRPr lang="it-IT" sz="2000" dirty="0"/>
          </a:p>
        </p:txBody>
      </p:sp>
      <p:pic>
        <p:nvPicPr>
          <p:cNvPr id="5" name="Immagine 4" descr="http://www.lasalutedellaschiena.it/images/postura-in-casa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284984"/>
            <a:ext cx="3672408" cy="2520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2" name="Picture 2" descr="http://www.lasalutedellaschiena.it/images/postura-in-casa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3" y="3356992"/>
            <a:ext cx="3445955" cy="2304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Norme preventive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it-IT" sz="2000" dirty="0" smtClean="0"/>
              <a:t>Quando si devono trasportare pesi è utile, ove possibile, distribuirli equilibratamente a destra e a sinistra.</a:t>
            </a:r>
            <a:endParaRPr lang="it-IT" sz="2000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97151"/>
          </a:xfrm>
        </p:spPr>
        <p:txBody>
          <a:bodyPr>
            <a:normAutofit/>
          </a:bodyPr>
          <a:lstStyle/>
          <a:p>
            <a:r>
              <a:rPr lang="it-IT" sz="2000" dirty="0" smtClean="0"/>
              <a:t>Quando si devono eseguire dei lavori in basso è utile piegare gli arti inferiori appoggiando le ginocchia a terra.</a:t>
            </a:r>
            <a:endParaRPr lang="it-IT" sz="2000" dirty="0"/>
          </a:p>
        </p:txBody>
      </p:sp>
      <p:pic>
        <p:nvPicPr>
          <p:cNvPr id="5" name="Immagine 4" descr="http://www.vbg.de/bt/arbeitsstaetten/zh/z185/20a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221088"/>
            <a:ext cx="2276475" cy="22193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magine 5" descr="https://encrypted-tbn2.gstatic.com/images?q=tbn:ANd9GcSKSVag-1VcqerAwKEYDcAo83Sni2IxArGJErQmKPiFZZTxska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501008"/>
            <a:ext cx="3168352" cy="31013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Norme preventive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it-IT" sz="2000" dirty="0" smtClean="0"/>
              <a:t>Evitare di effettuare torsioni con il busto sostenendo dei pesi.</a:t>
            </a:r>
            <a:endParaRPr lang="it-IT" sz="2000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0" y="1484784"/>
            <a:ext cx="4038600" cy="4925144"/>
          </a:xfrm>
        </p:spPr>
        <p:txBody>
          <a:bodyPr>
            <a:normAutofit/>
          </a:bodyPr>
          <a:lstStyle/>
          <a:p>
            <a:r>
              <a:rPr lang="it-IT" sz="2000" dirty="0" smtClean="0"/>
              <a:t>Quando si è seduti  osservare la giusta distanza e le altezze.</a:t>
            </a:r>
            <a:endParaRPr lang="it-IT" sz="2000" dirty="0"/>
          </a:p>
        </p:txBody>
      </p:sp>
      <p:pic>
        <p:nvPicPr>
          <p:cNvPr id="5" name="Immagine 4" descr="http://www.bickids.com/sites/bickids.com/files/pictures/Correct%20body%20positioning%20IT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492896"/>
            <a:ext cx="3200400" cy="29241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magine 5" descr="http://www.lasalutedellaschiena.it/images/postura-in-casa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573016"/>
            <a:ext cx="3124200" cy="2428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 CONCLUSIONE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it-IT" sz="2000" dirty="0" smtClean="0"/>
              <a:t>E’ senza dubbio fondamentale al fine di evitare il mal di schiena effettuare esercizio fisico. Per questo l’attività svolta deve essere, oltre che regolare, razionale, cioè priva di sforzi eccessivi e in grado di evitare sovraccarichi e torsioni alla colonna vertebrale .</a:t>
            </a:r>
            <a:endParaRPr lang="it-IT" sz="2000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it-IT" sz="2000" dirty="0" smtClean="0"/>
              <a:t>Per contribuire a mantenere sana la propria colonna è necessario un impegno personale nell’osservazione delle norme di comportamento, ma è altresì essenziale seguire un programma di esercizi specifici, elaborati in base alle proprie caratteristiche personali da professionisti </a:t>
            </a:r>
            <a:r>
              <a:rPr lang="it-IT" sz="2000" dirty="0" err="1" smtClean="0"/>
              <a:t>qualificati………………</a:t>
            </a:r>
            <a:r>
              <a:rPr lang="it-IT" sz="2000" dirty="0" smtClean="0"/>
              <a:t>..</a:t>
            </a:r>
            <a:endParaRPr lang="it-IT" sz="2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GRAZIE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770984" cy="4525963"/>
          </a:xfrm>
        </p:spPr>
        <p:txBody>
          <a:bodyPr>
            <a:normAutofit/>
          </a:bodyPr>
          <a:lstStyle/>
          <a:p>
            <a:r>
              <a:rPr lang="it-IT" sz="2000" dirty="0" smtClean="0"/>
              <a:t>Grazie per l’attenzione e …</a:t>
            </a:r>
          </a:p>
          <a:p>
            <a:pPr>
              <a:buNone/>
            </a:pPr>
            <a:r>
              <a:rPr lang="it-IT" sz="3000" dirty="0" smtClean="0"/>
              <a:t>		Mal di </a:t>
            </a:r>
            <a:r>
              <a:rPr lang="it-IT" sz="3000" dirty="0" err="1" smtClean="0"/>
              <a:t>schiena……</a:t>
            </a:r>
            <a:r>
              <a:rPr lang="it-IT" sz="3000" dirty="0" smtClean="0"/>
              <a:t>.</a:t>
            </a:r>
          </a:p>
          <a:p>
            <a:pPr>
              <a:buNone/>
            </a:pPr>
            <a:r>
              <a:rPr lang="it-IT" sz="3000" dirty="0" smtClean="0"/>
              <a:t>				NO …..grazie!!!!</a:t>
            </a:r>
            <a:endParaRPr lang="it-IT" sz="3000" dirty="0"/>
          </a:p>
        </p:txBody>
      </p:sp>
      <p:pic>
        <p:nvPicPr>
          <p:cNvPr id="7" name="Segnaposto contenuto 6" descr="http://gfol1.malavalosteopata.com/stretching-colonna-vertebrale-002_ws62228970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429000"/>
            <a:ext cx="4038600" cy="24130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 PO’ </a:t>
            </a:r>
            <a:r>
              <a:rPr lang="it-IT" dirty="0" err="1" smtClean="0"/>
              <a:t>DI</a:t>
            </a:r>
            <a:r>
              <a:rPr lang="it-IT" dirty="0" smtClean="0"/>
              <a:t> ANATOMIA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it-IT" dirty="0" smtClean="0"/>
              <a:t>La nostra colonna è costituita da una pila di ossa denominate vertebre, sette cervicali, dodici dorsali, cinque lombari, cinque sacrali e quattro o cinque che formano il coccige. Vista da dietro la colonna vertebrale sana non presenta curve; vista di fianco presenta tre curve necessarie per una buona elasticità nei movimenti, dall’alto in basso avremo:</a:t>
            </a:r>
          </a:p>
          <a:p>
            <a:pPr algn="just"/>
            <a:r>
              <a:rPr lang="it-IT" dirty="0" smtClean="0"/>
              <a:t>-lordosi cervicale</a:t>
            </a:r>
          </a:p>
          <a:p>
            <a:pPr algn="just"/>
            <a:r>
              <a:rPr lang="it-IT" dirty="0" smtClean="0"/>
              <a:t>-cifosi dorsale</a:t>
            </a:r>
          </a:p>
          <a:p>
            <a:pPr algn="just"/>
            <a:r>
              <a:rPr lang="it-IT" dirty="0" smtClean="0"/>
              <a:t>-lordosi lombare</a:t>
            </a:r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 po’ di anatomia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12776"/>
            <a:ext cx="4258816" cy="4713387"/>
          </a:xfrm>
        </p:spPr>
        <p:txBody>
          <a:bodyPr/>
          <a:lstStyle/>
          <a:p>
            <a:endParaRPr lang="it-IT" dirty="0"/>
          </a:p>
        </p:txBody>
      </p:sp>
      <p:pic>
        <p:nvPicPr>
          <p:cNvPr id="16386" name="Picture 2" descr="Risultati immagini per colonna vertebra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4330030" cy="45365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8" name="Picture 4" descr="https://encrypted-tbn1.gstatic.com/images?q=tbn:ANd9GcQcVn_lGxIFk9CucdhtqPoZkHhqZTMxBPJRw0zb6lWbvnboGskL2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340768"/>
            <a:ext cx="3816424" cy="40324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lfisiatra.it/Immagini/colonna_vertebr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548680"/>
            <a:ext cx="5934075" cy="59046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http://www.silvianet.it/foto/video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4057650" cy="38671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Immagine 2" descr="http://www.chiropratica-abc.it/img/fig8_smal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284984"/>
            <a:ext cx="4295775" cy="3124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Immagine 3" descr="https://encrypted-tbn1.gstatic.com/images?q=tbn:ANd9GcTlhG9jh1Up95eLAMrkSmHKiOIBbLl84Vz41Z53Y5k32X_GNNPY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476672"/>
            <a:ext cx="3312368" cy="26642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 PO’ </a:t>
            </a:r>
            <a:r>
              <a:rPr lang="it-IT" dirty="0" err="1" smtClean="0"/>
              <a:t>DI</a:t>
            </a:r>
            <a:r>
              <a:rPr lang="it-IT" dirty="0" smtClean="0"/>
              <a:t> ANATOMIA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857403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it-IT" dirty="0" smtClean="0"/>
              <a:t>	Le vertebre si distinguono tra di loro per dimensioni e forma a seconda del tratto che costituiscono. In linea generale sono formate da un corpo vertebrale sul quale poggia un cuscinetto di sostanza gelatinosa formata dall’80% di acqua: denominato disco intervertebrale. Esso è un elemento fondamentale nella colonna, ha lo scopo di ammortizzare gli urti e le pressioni tra una vertebra e l’altra.</a:t>
            </a:r>
            <a:endParaRPr lang="it-IT" dirty="0"/>
          </a:p>
        </p:txBody>
      </p:sp>
      <p:pic>
        <p:nvPicPr>
          <p:cNvPr id="15362" name="Picture 2" descr="Risultati immagini per colonna vertebra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3888432" cy="43204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 po’ di anatomia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it-IT" dirty="0" smtClean="0"/>
              <a:t>Nella parte posteriore della vertebra si distingue un arco con delle sporgenze laterali e posteriori: apofisi. Tra questo arco e il corpo vertebrale c’è uno spazio occupato dal midollo spinale. Da quest’ultimo fuoriescono i nervi, paragonabili a fili elettrici. Essi hanno il compito di trasportare informazioni dalla periferia del corpo ai centri nervosi (Midollo o cervello ). </a:t>
            </a:r>
            <a:endParaRPr lang="it-IT" dirty="0"/>
          </a:p>
        </p:txBody>
      </p:sp>
      <p:pic>
        <p:nvPicPr>
          <p:cNvPr id="5" name="Segnaposto contenuto 4" descr="Risultati immagini per postura corretta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060848"/>
            <a:ext cx="3960440" cy="25349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 po’ di anatomia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338936" cy="4525963"/>
          </a:xfrm>
        </p:spPr>
        <p:txBody>
          <a:bodyPr>
            <a:normAutofit/>
          </a:bodyPr>
          <a:lstStyle/>
          <a:p>
            <a:pPr algn="just"/>
            <a:r>
              <a:rPr lang="it-IT" sz="2000" dirty="0" smtClean="0"/>
              <a:t>Quando camminando scalzi si appoggia il piede su di un oggetto appuntito, sono i nervi che trasmettono la sensazione di dolore al cervello e riportano l’ordine di retrarre bruscamente il piede. Dal cervello dipende anche la posizione che il nostro corpo assume nello spazio. Non sempre la posizione che a noi sembra normale è quella più corretta per il buon funzionamento della colonna. </a:t>
            </a:r>
            <a:endParaRPr lang="it-IT" sz="2000" dirty="0"/>
          </a:p>
        </p:txBody>
      </p:sp>
      <p:pic>
        <p:nvPicPr>
          <p:cNvPr id="5" name="Segnaposto contenuto 4" descr="https://encrypted-tbn0.gstatic.com/images?q=tbn:ANd9GcR7JcuebqWtKfAOfICiUgWsZgD0OIzdKUy1Zf5_fDXBlRAY7mJ-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084168" y="2132856"/>
            <a:ext cx="2466975" cy="1847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magine 5" descr="http://www.abodybuilding.com/images%5CPrev01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509120"/>
            <a:ext cx="5976664" cy="20191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</TotalTime>
  <Words>1457</Words>
  <Application>Microsoft Office PowerPoint</Application>
  <PresentationFormat>Presentazione su schermo (4:3)</PresentationFormat>
  <Paragraphs>89</Paragraphs>
  <Slides>25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26" baseType="lpstr">
      <vt:lpstr>Tema di Office</vt:lpstr>
      <vt:lpstr>MAL DI SCHIENA?  NO GRAZIE!</vt:lpstr>
      <vt:lpstr>Premessa</vt:lpstr>
      <vt:lpstr>UN PO’ DI ANATOMIA</vt:lpstr>
      <vt:lpstr>Un po’ di anatomia</vt:lpstr>
      <vt:lpstr>Diapositiva 5</vt:lpstr>
      <vt:lpstr>Diapositiva 6</vt:lpstr>
      <vt:lpstr>UN PO’ DI ANATOMIA</vt:lpstr>
      <vt:lpstr>Un po’ di anatomia</vt:lpstr>
      <vt:lpstr>Un po’ di anatomia</vt:lpstr>
      <vt:lpstr>Varie cause del dolore</vt:lpstr>
      <vt:lpstr>Varie cause di dolore</vt:lpstr>
      <vt:lpstr>La postura corretta</vt:lpstr>
      <vt:lpstr>La postura corretta</vt:lpstr>
      <vt:lpstr>La postura corretta</vt:lpstr>
      <vt:lpstr>La postura corretta</vt:lpstr>
      <vt:lpstr>La postura corretta</vt:lpstr>
      <vt:lpstr>Norme preventive</vt:lpstr>
      <vt:lpstr>Norme preventive</vt:lpstr>
      <vt:lpstr>Norme preventive</vt:lpstr>
      <vt:lpstr>Norme preventive</vt:lpstr>
      <vt:lpstr>Norme preventive</vt:lpstr>
      <vt:lpstr>Norme preventive</vt:lpstr>
      <vt:lpstr>Norme preventive</vt:lpstr>
      <vt:lpstr>IN CONCLUSIONE</vt:lpstr>
      <vt:lpstr>GRAZIE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 DI SCHIENA? NO GRAZIE!</dc:title>
  <dc:creator>ICLevico</dc:creator>
  <cp:lastModifiedBy>doc10</cp:lastModifiedBy>
  <cp:revision>40</cp:revision>
  <dcterms:created xsi:type="dcterms:W3CDTF">2015-02-18T13:49:04Z</dcterms:created>
  <dcterms:modified xsi:type="dcterms:W3CDTF">2016-11-16T10:47:28Z</dcterms:modified>
</cp:coreProperties>
</file>